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57" r:id="rId2"/>
    <p:sldId id="258" r:id="rId3"/>
    <p:sldId id="259" r:id="rId4"/>
    <p:sldId id="260" r:id="rId5"/>
    <p:sldId id="266" r:id="rId6"/>
    <p:sldId id="267" r:id="rId7"/>
    <p:sldId id="268" r:id="rId8"/>
    <p:sldId id="269" r:id="rId9"/>
    <p:sldId id="272" r:id="rId10"/>
    <p:sldId id="271" r:id="rId11"/>
    <p:sldId id="287" r:id="rId12"/>
    <p:sldId id="276" r:id="rId13"/>
    <p:sldId id="286" r:id="rId14"/>
    <p:sldId id="288" r:id="rId15"/>
    <p:sldId id="289" r:id="rId16"/>
    <p:sldId id="277" r:id="rId17"/>
    <p:sldId id="291" r:id="rId18"/>
    <p:sldId id="292" r:id="rId19"/>
    <p:sldId id="278" r:id="rId20"/>
    <p:sldId id="283" r:id="rId21"/>
    <p:sldId id="290" r:id="rId22"/>
    <p:sldId id="265"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1" autoAdjust="0"/>
    <p:restoredTop sz="94660"/>
  </p:normalViewPr>
  <p:slideViewPr>
    <p:cSldViewPr snapToGrid="0">
      <p:cViewPr varScale="1">
        <p:scale>
          <a:sx n="87" d="100"/>
          <a:sy n="87" d="100"/>
        </p:scale>
        <p:origin x="29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C6C748-B7D7-4D54-B38D-EADBFADF1DD4}" type="datetimeFigureOut">
              <a:rPr lang="zh-CN" altLang="en-US" smtClean="0"/>
              <a:t>2020/3/24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73E277-DD35-4D82-BD8A-ACCCC08C1A28}" type="slidenum">
              <a:rPr lang="zh-CN" altLang="en-US" smtClean="0"/>
              <a:t>‹#›</a:t>
            </a:fld>
            <a:endParaRPr lang="zh-CN" altLang="en-US"/>
          </a:p>
        </p:txBody>
      </p:sp>
    </p:spTree>
    <p:extLst>
      <p:ext uri="{BB962C8B-B14F-4D97-AF65-F5344CB8AC3E}">
        <p14:creationId xmlns:p14="http://schemas.microsoft.com/office/powerpoint/2010/main" val="2645000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感谢子煜的投稿</a:t>
            </a:r>
            <a:r>
              <a:rPr lang="en-US" altLang="zh-CN" dirty="0"/>
              <a:t>】</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36527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33708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128870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87181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58634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86301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111225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441778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564949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430913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16202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26130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43139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27526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38224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07198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30310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229961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29102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64553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2681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583413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55FED-A3EA-4119-BB5B-DA227F7AC49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382F6BA-C320-49C5-983E-F95610B2BC4F}"/>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78E0F4B-2731-420D-B8C7-1969B5D4DE0E}"/>
              </a:ext>
            </a:extLst>
          </p:cNvPr>
          <p:cNvSpPr>
            <a:spLocks noGrp="1"/>
          </p:cNvSpPr>
          <p:nvPr>
            <p:ph type="dt" sz="half" idx="10"/>
          </p:nvPr>
        </p:nvSpPr>
        <p:spPr/>
        <p:txBody>
          <a:bodyPr/>
          <a:lstStyle/>
          <a:p>
            <a:fld id="{42DF1591-7B17-44A4-9EBB-127D5B0D0BCE}" type="datetimeFigureOut">
              <a:rPr lang="zh-CN" altLang="en-US" smtClean="0"/>
              <a:t>2020/3/24</a:t>
            </a:fld>
            <a:endParaRPr lang="zh-CN" altLang="en-US"/>
          </a:p>
        </p:txBody>
      </p:sp>
      <p:sp>
        <p:nvSpPr>
          <p:cNvPr id="5" name="页脚占位符 4">
            <a:extLst>
              <a:ext uri="{FF2B5EF4-FFF2-40B4-BE49-F238E27FC236}">
                <a16:creationId xmlns:a16="http://schemas.microsoft.com/office/drawing/2014/main" id="{16FC8E7C-1413-49C3-AFC0-BDB2F54287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371A10-3301-42FB-9326-C8B06E55D3AC}"/>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507880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F6EEBE-ED3C-4894-9EBD-CE0D23A1628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D25431-8520-43D1-9F64-2485FF79849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91750AF-776D-4EBA-8BA9-A9BAB97196F1}"/>
              </a:ext>
            </a:extLst>
          </p:cNvPr>
          <p:cNvSpPr>
            <a:spLocks noGrp="1"/>
          </p:cNvSpPr>
          <p:nvPr>
            <p:ph type="dt" sz="half" idx="10"/>
          </p:nvPr>
        </p:nvSpPr>
        <p:spPr/>
        <p:txBody>
          <a:bodyPr/>
          <a:lstStyle/>
          <a:p>
            <a:fld id="{42DF1591-7B17-44A4-9EBB-127D5B0D0BCE}" type="datetimeFigureOut">
              <a:rPr lang="zh-CN" altLang="en-US" smtClean="0"/>
              <a:t>2020/3/24</a:t>
            </a:fld>
            <a:endParaRPr lang="zh-CN" altLang="en-US"/>
          </a:p>
        </p:txBody>
      </p:sp>
      <p:sp>
        <p:nvSpPr>
          <p:cNvPr id="5" name="页脚占位符 4">
            <a:extLst>
              <a:ext uri="{FF2B5EF4-FFF2-40B4-BE49-F238E27FC236}">
                <a16:creationId xmlns:a16="http://schemas.microsoft.com/office/drawing/2014/main" id="{07BFBE0F-DB4B-451F-B10B-C6655DCE6C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C12D9E-ECBF-4431-897D-C0DBF8B74727}"/>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20441044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7CE91-0164-47B2-95E5-6CF7FB97A5E3}"/>
              </a:ext>
            </a:extLst>
          </p:cNvPr>
          <p:cNvSpPr>
            <a:spLocks noGrp="1"/>
          </p:cNvSpPr>
          <p:nvPr>
            <p:ph type="title" orient="vert"/>
          </p:nvPr>
        </p:nvSpPr>
        <p:spPr>
          <a:xfrm>
            <a:off x="8724901" y="365126"/>
            <a:ext cx="2628900" cy="5811839"/>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F81A2A1-4DB2-42D5-85DE-CBAC2D1917EE}"/>
              </a:ext>
            </a:extLst>
          </p:cNvPr>
          <p:cNvSpPr>
            <a:spLocks noGrp="1"/>
          </p:cNvSpPr>
          <p:nvPr>
            <p:ph type="body" orient="vert" idx="1"/>
          </p:nvPr>
        </p:nvSpPr>
        <p:spPr>
          <a:xfrm>
            <a:off x="838201" y="365126"/>
            <a:ext cx="7734300" cy="581183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E58EF8A-69C2-4C05-B472-86BBD7E3258B}"/>
              </a:ext>
            </a:extLst>
          </p:cNvPr>
          <p:cNvSpPr>
            <a:spLocks noGrp="1"/>
          </p:cNvSpPr>
          <p:nvPr>
            <p:ph type="dt" sz="half" idx="10"/>
          </p:nvPr>
        </p:nvSpPr>
        <p:spPr/>
        <p:txBody>
          <a:bodyPr/>
          <a:lstStyle/>
          <a:p>
            <a:fld id="{42DF1591-7B17-44A4-9EBB-127D5B0D0BCE}" type="datetimeFigureOut">
              <a:rPr lang="zh-CN" altLang="en-US" smtClean="0"/>
              <a:t>2020/3/24</a:t>
            </a:fld>
            <a:endParaRPr lang="zh-CN" altLang="en-US"/>
          </a:p>
        </p:txBody>
      </p:sp>
      <p:sp>
        <p:nvSpPr>
          <p:cNvPr id="5" name="页脚占位符 4">
            <a:extLst>
              <a:ext uri="{FF2B5EF4-FFF2-40B4-BE49-F238E27FC236}">
                <a16:creationId xmlns:a16="http://schemas.microsoft.com/office/drawing/2014/main" id="{1AF9EA55-E424-43AD-969F-AC96183A8E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0D6677-53EF-4403-BAD2-C0ABA361B6A1}"/>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3349974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A6EAE8-EC9E-4C33-8B56-AFD1526E3C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BA0651-DDE0-47E9-901D-4BA745A8112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3DB356E-930B-440B-8D26-9571444CE4AF}"/>
              </a:ext>
            </a:extLst>
          </p:cNvPr>
          <p:cNvSpPr>
            <a:spLocks noGrp="1"/>
          </p:cNvSpPr>
          <p:nvPr>
            <p:ph type="dt" sz="half" idx="10"/>
          </p:nvPr>
        </p:nvSpPr>
        <p:spPr/>
        <p:txBody>
          <a:bodyPr/>
          <a:lstStyle/>
          <a:p>
            <a:fld id="{42DF1591-7B17-44A4-9EBB-127D5B0D0BCE}" type="datetimeFigureOut">
              <a:rPr lang="zh-CN" altLang="en-US" smtClean="0"/>
              <a:t>2020/3/24</a:t>
            </a:fld>
            <a:endParaRPr lang="zh-CN" altLang="en-US"/>
          </a:p>
        </p:txBody>
      </p:sp>
      <p:sp>
        <p:nvSpPr>
          <p:cNvPr id="5" name="页脚占位符 4">
            <a:extLst>
              <a:ext uri="{FF2B5EF4-FFF2-40B4-BE49-F238E27FC236}">
                <a16:creationId xmlns:a16="http://schemas.microsoft.com/office/drawing/2014/main" id="{BFC3186B-BEDC-4F0C-8961-EA796FE8EB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CE1CB8-D35F-4ECD-A2AF-03D3B3AA9882}"/>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33595207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A02D6-FD60-4E5F-B6FD-AD60647A351C}"/>
              </a:ext>
            </a:extLst>
          </p:cNvPr>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2C989FE-73C2-4C35-9EC8-44FAE9952B3D}"/>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C9F3666-516C-4548-ABD3-886BF84BC908}"/>
              </a:ext>
            </a:extLst>
          </p:cNvPr>
          <p:cNvSpPr>
            <a:spLocks noGrp="1"/>
          </p:cNvSpPr>
          <p:nvPr>
            <p:ph type="dt" sz="half" idx="10"/>
          </p:nvPr>
        </p:nvSpPr>
        <p:spPr/>
        <p:txBody>
          <a:bodyPr/>
          <a:lstStyle/>
          <a:p>
            <a:fld id="{42DF1591-7B17-44A4-9EBB-127D5B0D0BCE}" type="datetimeFigureOut">
              <a:rPr lang="zh-CN" altLang="en-US" smtClean="0"/>
              <a:t>2020/3/24</a:t>
            </a:fld>
            <a:endParaRPr lang="zh-CN" altLang="en-US"/>
          </a:p>
        </p:txBody>
      </p:sp>
      <p:sp>
        <p:nvSpPr>
          <p:cNvPr id="5" name="页脚占位符 4">
            <a:extLst>
              <a:ext uri="{FF2B5EF4-FFF2-40B4-BE49-F238E27FC236}">
                <a16:creationId xmlns:a16="http://schemas.microsoft.com/office/drawing/2014/main" id="{7DAE2BB3-A6B2-44FF-926B-50D609E49A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E2EA07-77BE-471C-BF58-9FD88D9B4DF1}"/>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4052283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A5A9F-F24E-4AD8-8B71-D7B2C37A24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A5972E-1187-44FB-BF04-8B7AEACC83A1}"/>
              </a:ext>
            </a:extLst>
          </p:cNvPr>
          <p:cNvSpPr>
            <a:spLocks noGrp="1"/>
          </p:cNvSpPr>
          <p:nvPr>
            <p:ph sz="half" idx="1"/>
          </p:nvPr>
        </p:nvSpPr>
        <p:spPr>
          <a:xfrm>
            <a:off x="838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574C9A3-69BE-4D7D-8BB1-63852BDA7E5D}"/>
              </a:ext>
            </a:extLst>
          </p:cNvPr>
          <p:cNvSpPr>
            <a:spLocks noGrp="1"/>
          </p:cNvSpPr>
          <p:nvPr>
            <p:ph sz="half" idx="2"/>
          </p:nvPr>
        </p:nvSpPr>
        <p:spPr>
          <a:xfrm>
            <a:off x="6172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E10FDE4-2299-496F-94E8-B7FD43A3FF94}"/>
              </a:ext>
            </a:extLst>
          </p:cNvPr>
          <p:cNvSpPr>
            <a:spLocks noGrp="1"/>
          </p:cNvSpPr>
          <p:nvPr>
            <p:ph type="dt" sz="half" idx="10"/>
          </p:nvPr>
        </p:nvSpPr>
        <p:spPr/>
        <p:txBody>
          <a:bodyPr/>
          <a:lstStyle/>
          <a:p>
            <a:fld id="{42DF1591-7B17-44A4-9EBB-127D5B0D0BCE}" type="datetimeFigureOut">
              <a:rPr lang="zh-CN" altLang="en-US" smtClean="0"/>
              <a:t>2020/3/24</a:t>
            </a:fld>
            <a:endParaRPr lang="zh-CN" altLang="en-US"/>
          </a:p>
        </p:txBody>
      </p:sp>
      <p:sp>
        <p:nvSpPr>
          <p:cNvPr id="6" name="页脚占位符 5">
            <a:extLst>
              <a:ext uri="{FF2B5EF4-FFF2-40B4-BE49-F238E27FC236}">
                <a16:creationId xmlns:a16="http://schemas.microsoft.com/office/drawing/2014/main" id="{92743A53-742E-42D9-A84B-29708127598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3B48DD5-3FFA-4970-A976-5D91C0C15485}"/>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41082791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433A74-4729-4AD1-8303-A23AA585FC9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454556-4265-4CA8-B1DB-30318DCF7BF7}"/>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673BB42-76FF-436C-BFF6-76586C0B6BC4}"/>
              </a:ext>
            </a:extLst>
          </p:cNvPr>
          <p:cNvSpPr>
            <a:spLocks noGrp="1"/>
          </p:cNvSpPr>
          <p:nvPr>
            <p:ph sz="half" idx="2"/>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B29D8A39-31FB-4866-956D-5BCD2EE36ED8}"/>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33340EB-FF17-4604-ADF3-EC2FA4C83F5C}"/>
              </a:ext>
            </a:extLst>
          </p:cNvPr>
          <p:cNvSpPr>
            <a:spLocks noGrp="1"/>
          </p:cNvSpPr>
          <p:nvPr>
            <p:ph sz="quarter" idx="4"/>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36CCC224-D563-4089-8302-C1FDF53E2998}"/>
              </a:ext>
            </a:extLst>
          </p:cNvPr>
          <p:cNvSpPr>
            <a:spLocks noGrp="1"/>
          </p:cNvSpPr>
          <p:nvPr>
            <p:ph type="dt" sz="half" idx="10"/>
          </p:nvPr>
        </p:nvSpPr>
        <p:spPr/>
        <p:txBody>
          <a:bodyPr/>
          <a:lstStyle/>
          <a:p>
            <a:fld id="{42DF1591-7B17-44A4-9EBB-127D5B0D0BCE}" type="datetimeFigureOut">
              <a:rPr lang="zh-CN" altLang="en-US" smtClean="0"/>
              <a:t>2020/3/24</a:t>
            </a:fld>
            <a:endParaRPr lang="zh-CN" altLang="en-US"/>
          </a:p>
        </p:txBody>
      </p:sp>
      <p:sp>
        <p:nvSpPr>
          <p:cNvPr id="8" name="页脚占位符 7">
            <a:extLst>
              <a:ext uri="{FF2B5EF4-FFF2-40B4-BE49-F238E27FC236}">
                <a16:creationId xmlns:a16="http://schemas.microsoft.com/office/drawing/2014/main" id="{E4676D79-22C2-4AE9-9545-9E32227EA0E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83B67C9-271A-46BF-B08A-56D397AC9354}"/>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4135385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196A5-3992-41E6-9E62-FE853896889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0719085-DC49-4410-9162-3E9F788A9B89}"/>
              </a:ext>
            </a:extLst>
          </p:cNvPr>
          <p:cNvSpPr>
            <a:spLocks noGrp="1"/>
          </p:cNvSpPr>
          <p:nvPr>
            <p:ph type="dt" sz="half" idx="10"/>
          </p:nvPr>
        </p:nvSpPr>
        <p:spPr/>
        <p:txBody>
          <a:bodyPr/>
          <a:lstStyle/>
          <a:p>
            <a:fld id="{42DF1591-7B17-44A4-9EBB-127D5B0D0BCE}" type="datetimeFigureOut">
              <a:rPr lang="zh-CN" altLang="en-US" smtClean="0"/>
              <a:t>2020/3/24</a:t>
            </a:fld>
            <a:endParaRPr lang="zh-CN" altLang="en-US"/>
          </a:p>
        </p:txBody>
      </p:sp>
      <p:sp>
        <p:nvSpPr>
          <p:cNvPr id="4" name="页脚占位符 3">
            <a:extLst>
              <a:ext uri="{FF2B5EF4-FFF2-40B4-BE49-F238E27FC236}">
                <a16:creationId xmlns:a16="http://schemas.microsoft.com/office/drawing/2014/main" id="{F1E05355-2F75-409F-9287-FC9D3C773FF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39CF2D8-C8A3-4D1A-883F-CD65F9BFD9A7}"/>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9233009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75DAB8-0B9B-4421-BE4A-731DCF864358}"/>
              </a:ext>
            </a:extLst>
          </p:cNvPr>
          <p:cNvSpPr>
            <a:spLocks noGrp="1"/>
          </p:cNvSpPr>
          <p:nvPr>
            <p:ph type="dt" sz="half" idx="10"/>
          </p:nvPr>
        </p:nvSpPr>
        <p:spPr/>
        <p:txBody>
          <a:bodyPr/>
          <a:lstStyle/>
          <a:p>
            <a:fld id="{42DF1591-7B17-44A4-9EBB-127D5B0D0BCE}" type="datetimeFigureOut">
              <a:rPr lang="zh-CN" altLang="en-US" smtClean="0"/>
              <a:t>2020/3/24</a:t>
            </a:fld>
            <a:endParaRPr lang="zh-CN" altLang="en-US"/>
          </a:p>
        </p:txBody>
      </p:sp>
      <p:sp>
        <p:nvSpPr>
          <p:cNvPr id="3" name="页脚占位符 2">
            <a:extLst>
              <a:ext uri="{FF2B5EF4-FFF2-40B4-BE49-F238E27FC236}">
                <a16:creationId xmlns:a16="http://schemas.microsoft.com/office/drawing/2014/main" id="{9902D034-32A7-479A-AE02-739AA5EB622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3875FCC-7B3C-4B29-B141-AFC757E17A7A}"/>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113929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A23587-F912-43C6-AF00-2A5ADF466BC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A34D082-A815-469A-ABD9-F33895D86D1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B92DECF-8798-442F-85A4-5D5711A73043}"/>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7BCB088-02D5-4765-BF97-FE9476E06F91}"/>
              </a:ext>
            </a:extLst>
          </p:cNvPr>
          <p:cNvSpPr>
            <a:spLocks noGrp="1"/>
          </p:cNvSpPr>
          <p:nvPr>
            <p:ph type="dt" sz="half" idx="10"/>
          </p:nvPr>
        </p:nvSpPr>
        <p:spPr/>
        <p:txBody>
          <a:bodyPr/>
          <a:lstStyle/>
          <a:p>
            <a:fld id="{42DF1591-7B17-44A4-9EBB-127D5B0D0BCE}" type="datetimeFigureOut">
              <a:rPr lang="zh-CN" altLang="en-US" smtClean="0"/>
              <a:t>2020/3/24</a:t>
            </a:fld>
            <a:endParaRPr lang="zh-CN" altLang="en-US"/>
          </a:p>
        </p:txBody>
      </p:sp>
      <p:sp>
        <p:nvSpPr>
          <p:cNvPr id="6" name="页脚占位符 5">
            <a:extLst>
              <a:ext uri="{FF2B5EF4-FFF2-40B4-BE49-F238E27FC236}">
                <a16:creationId xmlns:a16="http://schemas.microsoft.com/office/drawing/2014/main" id="{C3AB1EAB-EFD9-4061-9CEF-73E75688A22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DA759D2-7D25-4714-8E0E-9C08623047B9}"/>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3168019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8D4563-1F7B-4582-B82D-820DCD73EFF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64B3BF-64DD-49B4-8AB6-CF73FA165A29}"/>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a:extLst>
              <a:ext uri="{FF2B5EF4-FFF2-40B4-BE49-F238E27FC236}">
                <a16:creationId xmlns:a16="http://schemas.microsoft.com/office/drawing/2014/main" id="{DC4BE060-5FA8-4F62-9119-0B0457F8B5B4}"/>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F2B1889-7787-43CB-A1E7-F2DB0F67EEE7}"/>
              </a:ext>
            </a:extLst>
          </p:cNvPr>
          <p:cNvSpPr>
            <a:spLocks noGrp="1"/>
          </p:cNvSpPr>
          <p:nvPr>
            <p:ph type="dt" sz="half" idx="10"/>
          </p:nvPr>
        </p:nvSpPr>
        <p:spPr/>
        <p:txBody>
          <a:bodyPr/>
          <a:lstStyle/>
          <a:p>
            <a:fld id="{42DF1591-7B17-44A4-9EBB-127D5B0D0BCE}" type="datetimeFigureOut">
              <a:rPr lang="zh-CN" altLang="en-US" smtClean="0"/>
              <a:t>2020/3/24</a:t>
            </a:fld>
            <a:endParaRPr lang="zh-CN" altLang="en-US"/>
          </a:p>
        </p:txBody>
      </p:sp>
      <p:sp>
        <p:nvSpPr>
          <p:cNvPr id="6" name="页脚占位符 5">
            <a:extLst>
              <a:ext uri="{FF2B5EF4-FFF2-40B4-BE49-F238E27FC236}">
                <a16:creationId xmlns:a16="http://schemas.microsoft.com/office/drawing/2014/main" id="{7CAE394E-D20A-4234-A855-0F6A2E8765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6E37C38-E2A7-4847-B376-D65FE9AF03A5}"/>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2477401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F090DCB-FD10-40BD-9948-2F76B66CF8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628F3CC-B05C-439C-84A5-72E54FAF1CCA}"/>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E76DE44-9246-41A6-AE1C-522361ECD28D}"/>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DF1591-7B17-44A4-9EBB-127D5B0D0BCE}" type="datetimeFigureOut">
              <a:rPr lang="zh-CN" altLang="en-US" smtClean="0"/>
              <a:t>2020/3/24</a:t>
            </a:fld>
            <a:endParaRPr lang="zh-CN" altLang="en-US"/>
          </a:p>
        </p:txBody>
      </p:sp>
      <p:sp>
        <p:nvSpPr>
          <p:cNvPr id="5" name="页脚占位符 4">
            <a:extLst>
              <a:ext uri="{FF2B5EF4-FFF2-40B4-BE49-F238E27FC236}">
                <a16:creationId xmlns:a16="http://schemas.microsoft.com/office/drawing/2014/main" id="{77653BA1-0862-4129-A790-802B5629EF7B}"/>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26B85CA-F4B1-4285-BD68-7179525485C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19370118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image" Target="../media/image25.jpg"/><Relationship Id="rId3" Type="http://schemas.openxmlformats.org/officeDocument/2006/relationships/image" Target="../media/image1.png"/><Relationship Id="rId7" Type="http://schemas.openxmlformats.org/officeDocument/2006/relationships/image" Target="../media/image19.jpg"/><Relationship Id="rId12" Type="http://schemas.openxmlformats.org/officeDocument/2006/relationships/image" Target="../media/image24.jp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jp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jpg"/><Relationship Id="rId14" Type="http://schemas.openxmlformats.org/officeDocument/2006/relationships/image" Target="../media/image26.jp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355600" y="504355"/>
            <a:ext cx="11310547" cy="5991532"/>
          </a:xfrm>
          <a:prstGeom prst="roundRect">
            <a:avLst>
              <a:gd name="adj" fmla="val 6463"/>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srgbClr val="E6E6E6"/>
                </a:solidFill>
              </a:ln>
              <a:solidFill>
                <a:prstClr val="white"/>
              </a:solidFill>
              <a:effectLst/>
              <a:uLnTx/>
              <a:uFillTx/>
              <a:latin typeface="等线" panose="020F0502020204030204"/>
              <a:ea typeface="等线" panose="02010600030101010101" pitchFamily="2" charset="-122"/>
              <a:cs typeface="+mn-cs"/>
            </a:endParaRPr>
          </a:p>
        </p:txBody>
      </p:sp>
      <p:sp>
        <p:nvSpPr>
          <p:cNvPr id="21" name="文本框 20">
            <a:extLst>
              <a:ext uri="{FF2B5EF4-FFF2-40B4-BE49-F238E27FC236}">
                <a16:creationId xmlns:a16="http://schemas.microsoft.com/office/drawing/2014/main" id="{C610DC08-9E46-4620-A877-59F3470A8DEE}"/>
              </a:ext>
            </a:extLst>
          </p:cNvPr>
          <p:cNvSpPr txBox="1"/>
          <p:nvPr/>
        </p:nvSpPr>
        <p:spPr>
          <a:xfrm>
            <a:off x="1436824" y="2636527"/>
            <a:ext cx="9148097" cy="1569660"/>
          </a:xfrm>
          <a:prstGeom prst="rect">
            <a:avLst/>
          </a:prstGeom>
          <a:noFill/>
        </p:spPr>
        <p:txBody>
          <a:bodyPr wrap="square" rtlCol="0">
            <a:spAutoFit/>
          </a:bodyPr>
          <a:lstStyle/>
          <a:p>
            <a:pPr lvl="0" algn="ctr" defTabSz="914377">
              <a:defRPr/>
            </a:pPr>
            <a:r>
              <a:rPr lang="en-US" altLang="zh-CN" sz="4800" b="1" dirty="0">
                <a:solidFill>
                  <a:srgbClr val="284760"/>
                </a:solidFill>
                <a:latin typeface="微软雅黑" panose="020B0503020204020204" pitchFamily="34" charset="-122"/>
                <a:ea typeface="微软雅黑" panose="020B0503020204020204" pitchFamily="34" charset="-122"/>
              </a:rPr>
              <a:t>《</a:t>
            </a:r>
            <a:r>
              <a:rPr lang="zh-CN" altLang="en-US" sz="4800" b="1" dirty="0">
                <a:solidFill>
                  <a:srgbClr val="284760"/>
                </a:solidFill>
                <a:latin typeface="微软雅黑" panose="020B0503020204020204" pitchFamily="34" charset="-122"/>
                <a:ea typeface="微软雅黑" panose="020B0503020204020204" pitchFamily="34" charset="-122"/>
              </a:rPr>
              <a:t>学在华大</a:t>
            </a:r>
            <a:r>
              <a:rPr lang="en-US" altLang="zh-CN" sz="4800" b="1" dirty="0">
                <a:solidFill>
                  <a:srgbClr val="284760"/>
                </a:solidFill>
                <a:latin typeface="微软雅黑" panose="020B0503020204020204" pitchFamily="34" charset="-122"/>
                <a:ea typeface="微软雅黑" panose="020B0503020204020204" pitchFamily="34" charset="-122"/>
              </a:rPr>
              <a:t>》</a:t>
            </a:r>
            <a:r>
              <a:rPr lang="zh-CN" altLang="en-US" sz="4800" b="1" dirty="0">
                <a:solidFill>
                  <a:srgbClr val="284760"/>
                </a:solidFill>
                <a:latin typeface="微软雅黑" panose="020B0503020204020204" pitchFamily="34" charset="-122"/>
                <a:ea typeface="微软雅黑" panose="020B0503020204020204" pitchFamily="34" charset="-122"/>
              </a:rPr>
              <a:t>华文智能教学辅助系统的设计与实现</a:t>
            </a:r>
            <a:r>
              <a:rPr lang="en-US" altLang="zh-CN" sz="4800" b="1" dirty="0">
                <a:solidFill>
                  <a:srgbClr val="284760"/>
                </a:solidFill>
                <a:latin typeface="微软雅黑" panose="020B0503020204020204" pitchFamily="34" charset="-122"/>
                <a:ea typeface="微软雅黑" panose="020B0503020204020204" pitchFamily="34" charset="-122"/>
              </a:rPr>
              <a:t>–</a:t>
            </a:r>
            <a:r>
              <a:rPr lang="zh-CN" altLang="en-US" sz="4800" b="1" dirty="0">
                <a:solidFill>
                  <a:srgbClr val="284760"/>
                </a:solidFill>
                <a:latin typeface="微软雅黑" panose="020B0503020204020204" pitchFamily="34" charset="-122"/>
                <a:ea typeface="微软雅黑" panose="020B0503020204020204" pitchFamily="34" charset="-122"/>
              </a:rPr>
              <a:t>学生端</a:t>
            </a:r>
            <a:endParaRPr kumimoji="0" lang="zh-CN" altLang="en-US" sz="4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endParaRPr>
          </a:p>
        </p:txBody>
      </p:sp>
      <p:grpSp>
        <p:nvGrpSpPr>
          <p:cNvPr id="62" name="组合 61">
            <a:extLst>
              <a:ext uri="{FF2B5EF4-FFF2-40B4-BE49-F238E27FC236}">
                <a16:creationId xmlns:a16="http://schemas.microsoft.com/office/drawing/2014/main" id="{17CDEF38-4114-4BB2-8F19-33CC3426B5BC}"/>
              </a:ext>
            </a:extLst>
          </p:cNvPr>
          <p:cNvGrpSpPr/>
          <p:nvPr/>
        </p:nvGrpSpPr>
        <p:grpSpPr>
          <a:xfrm>
            <a:off x="5422358" y="1104991"/>
            <a:ext cx="1355815" cy="1355815"/>
            <a:chOff x="6556718" y="953111"/>
            <a:chExt cx="913176" cy="913176"/>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grpSp>
      <p:sp>
        <p:nvSpPr>
          <p:cNvPr id="3" name="矩形: 圆角 2">
            <a:extLst>
              <a:ext uri="{FF2B5EF4-FFF2-40B4-BE49-F238E27FC236}">
                <a16:creationId xmlns:a16="http://schemas.microsoft.com/office/drawing/2014/main" id="{7CC5AA6D-CD9C-456E-A2C3-D5AA30F60DFE}"/>
              </a:ext>
            </a:extLst>
          </p:cNvPr>
          <p:cNvSpPr/>
          <p:nvPr/>
        </p:nvSpPr>
        <p:spPr>
          <a:xfrm>
            <a:off x="4662523" y="4575259"/>
            <a:ext cx="2866954" cy="1368888"/>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姓       名：吕彤</a:t>
            </a:r>
            <a:endParaRPr lang="en-US" altLang="zh-CN" dirty="0"/>
          </a:p>
          <a:p>
            <a:r>
              <a:rPr lang="zh-CN" altLang="en-US" dirty="0"/>
              <a:t>专业班级：软件工程</a:t>
            </a:r>
            <a:r>
              <a:rPr lang="en-US" altLang="zh-CN" dirty="0"/>
              <a:t>2</a:t>
            </a:r>
            <a:r>
              <a:rPr lang="zh-CN" altLang="en-US" dirty="0"/>
              <a:t>班</a:t>
            </a:r>
            <a:endParaRPr lang="en-US" altLang="zh-CN" dirty="0"/>
          </a:p>
          <a:p>
            <a:r>
              <a:rPr lang="zh-CN" altLang="en-US" dirty="0"/>
              <a:t>年       级</a:t>
            </a:r>
            <a:r>
              <a:rPr lang="en-US" altLang="zh-CN" dirty="0"/>
              <a:t>:   2016</a:t>
            </a:r>
          </a:p>
          <a:p>
            <a:r>
              <a:rPr lang="zh-CN" altLang="en-US" dirty="0"/>
              <a:t>学      号：</a:t>
            </a:r>
            <a:r>
              <a:rPr lang="en-US" altLang="zh-CN" dirty="0"/>
              <a:t> 1625122023</a:t>
            </a:r>
          </a:p>
          <a:p>
            <a:r>
              <a:rPr lang="zh-CN" altLang="en-US" dirty="0"/>
              <a:t>指导老师：廖永新</a:t>
            </a:r>
          </a:p>
        </p:txBody>
      </p:sp>
      <p:pic>
        <p:nvPicPr>
          <p:cNvPr id="70" name="图片 69">
            <a:extLst>
              <a:ext uri="{FF2B5EF4-FFF2-40B4-BE49-F238E27FC236}">
                <a16:creationId xmlns:a16="http://schemas.microsoft.com/office/drawing/2014/main" id="{62020035-4967-41A5-BB57-95B2A1A13D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000" y="-381432"/>
            <a:ext cx="2918778" cy="2185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5431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filter="fade">
                                      <p:cBhvr>
                                        <p:cTn id="7" dur="1000"/>
                                        <p:tgtEl>
                                          <p:spTgt spid="70"/>
                                        </p:tgtEl>
                                      </p:cBhvr>
                                    </p:animEffect>
                                    <p:anim calcmode="lin" valueType="num">
                                      <p:cBhvr>
                                        <p:cTn id="8" dur="1000" fill="hold"/>
                                        <p:tgtEl>
                                          <p:spTgt spid="70"/>
                                        </p:tgtEl>
                                        <p:attrNameLst>
                                          <p:attrName>ppt_x</p:attrName>
                                        </p:attrNameLst>
                                      </p:cBhvr>
                                      <p:tavLst>
                                        <p:tav tm="0">
                                          <p:val>
                                            <p:strVal val="#ppt_x"/>
                                          </p:val>
                                        </p:tav>
                                        <p:tav tm="100000">
                                          <p:val>
                                            <p:strVal val="#ppt_x"/>
                                          </p:val>
                                        </p:tav>
                                      </p:tavLst>
                                    </p:anim>
                                    <p:anim calcmode="lin" valueType="num">
                                      <p:cBhvr>
                                        <p:cTn id="9"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426658" y="335902"/>
            <a:ext cx="11310547" cy="6088864"/>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r>
              <a:rPr lang="zh-CN" altLang="en-US" b="1" dirty="0">
                <a:solidFill>
                  <a:srgbClr val="284760"/>
                </a:solidFill>
                <a:latin typeface="微软雅黑" panose="020B0503020204020204" pitchFamily="34" charset="-122"/>
                <a:ea typeface="微软雅黑" panose="020B0503020204020204" pitchFamily="34" charset="-122"/>
              </a:rPr>
              <a:t>二、研究来华留学生的学习过程和教学模式</a:t>
            </a:r>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zh-CN" altLang="en-US" sz="16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603164" y="434223"/>
            <a:ext cx="521243" cy="521243"/>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a:off x="450764" y="1091092"/>
            <a:ext cx="11175179" cy="0"/>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1167426" y="433234"/>
            <a:ext cx="32532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defTabSz="914377" fontAlgn="base">
              <a:lnSpc>
                <a:spcPct val="100000"/>
              </a:lnSpc>
              <a:spcBef>
                <a:spcPct val="0"/>
              </a:spcBef>
              <a:spcAft>
                <a:spcPct val="0"/>
              </a:spcAft>
              <a:buNone/>
              <a:defRPr/>
            </a:pPr>
            <a:r>
              <a:rPr lang="zh-CN" altLang="en-US" b="1" dirty="0">
                <a:solidFill>
                  <a:srgbClr val="284760"/>
                </a:solidFill>
                <a:latin typeface="微软雅黑" panose="020B0503020204020204" pitchFamily="34" charset="-122"/>
                <a:ea typeface="微软雅黑" panose="020B0503020204020204" pitchFamily="34" charset="-122"/>
              </a:rPr>
              <a:t>研究成果</a:t>
            </a:r>
            <a:endParaRPr lang="zh-CN" altLang="en-US" sz="4000" b="1" dirty="0">
              <a:solidFill>
                <a:srgbClr val="284760"/>
              </a:solidFill>
              <a:latin typeface="微软雅黑" panose="020B0503020204020204" pitchFamily="34" charset="-122"/>
              <a:ea typeface="微软雅黑" panose="020B0503020204020204" pitchFamily="34" charset="-122"/>
            </a:endParaRPr>
          </a:p>
        </p:txBody>
      </p:sp>
      <p:grpSp>
        <p:nvGrpSpPr>
          <p:cNvPr id="13" name="组合 12">
            <a:extLst>
              <a:ext uri="{FF2B5EF4-FFF2-40B4-BE49-F238E27FC236}">
                <a16:creationId xmlns:a16="http://schemas.microsoft.com/office/drawing/2014/main" id="{A6EDA151-24D4-469B-94B4-BD811775EAAF}"/>
              </a:ext>
            </a:extLst>
          </p:cNvPr>
          <p:cNvGrpSpPr/>
          <p:nvPr/>
        </p:nvGrpSpPr>
        <p:grpSpPr>
          <a:xfrm>
            <a:off x="603164" y="1547161"/>
            <a:ext cx="5417976" cy="4648670"/>
            <a:chOff x="590723" y="1388459"/>
            <a:chExt cx="5417976" cy="4648670"/>
          </a:xfrm>
        </p:grpSpPr>
        <p:sp>
          <p:nvSpPr>
            <p:cNvPr id="15" name="iśliḓê">
              <a:extLst>
                <a:ext uri="{FF2B5EF4-FFF2-40B4-BE49-F238E27FC236}">
                  <a16:creationId xmlns:a16="http://schemas.microsoft.com/office/drawing/2014/main" id="{57E67B6B-4CF9-4CD5-BB41-05AE802747FB}"/>
                </a:ext>
              </a:extLst>
            </p:cNvPr>
            <p:cNvSpPr/>
            <p:nvPr/>
          </p:nvSpPr>
          <p:spPr>
            <a:xfrm>
              <a:off x="590723" y="1821251"/>
              <a:ext cx="5417976" cy="421587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t">
              <a:normAutofit/>
            </a:bodyPr>
            <a:lstStyle/>
            <a:p>
              <a:r>
                <a:rPr lang="en-US" altLang="zh-CN" dirty="0">
                  <a:solidFill>
                    <a:schemeClr val="tx1"/>
                  </a:solidFill>
                  <a:latin typeface="微软雅黑" panose="020B0503020204020204" pitchFamily="34" charset="-122"/>
                  <a:ea typeface="微软雅黑" panose="020B0503020204020204" pitchFamily="34" charset="-122"/>
                </a:rPr>
                <a:t>1.</a:t>
              </a:r>
              <a:r>
                <a:rPr lang="zh-CN" altLang="en-US" dirty="0">
                  <a:solidFill>
                    <a:schemeClr val="tx1"/>
                  </a:solidFill>
                  <a:latin typeface="微软雅黑" panose="020B0503020204020204" pitchFamily="34" charset="-122"/>
                  <a:ea typeface="微软雅黑" panose="020B0503020204020204" pitchFamily="34" charset="-122"/>
                </a:rPr>
                <a:t> 汉语作为第二语言。</a:t>
              </a:r>
              <a:endParaRPr lang="en-US" altLang="zh-CN" dirty="0">
                <a:solidFill>
                  <a:schemeClr val="tx1"/>
                </a:solidFill>
                <a:latin typeface="微软雅黑" panose="020B0503020204020204" pitchFamily="34" charset="-122"/>
                <a:ea typeface="微软雅黑" panose="020B0503020204020204" pitchFamily="34" charset="-122"/>
              </a:endParaRPr>
            </a:p>
            <a:p>
              <a:r>
                <a:rPr lang="en-US" altLang="zh-CN" dirty="0">
                  <a:solidFill>
                    <a:schemeClr val="tx1"/>
                  </a:solidFill>
                  <a:latin typeface="微软雅黑" panose="020B0503020204020204" pitchFamily="34" charset="-122"/>
                  <a:ea typeface="微软雅黑" panose="020B0503020204020204" pitchFamily="34" charset="-122"/>
                </a:rPr>
                <a:t>2.</a:t>
              </a:r>
              <a:r>
                <a:rPr lang="zh-CN" altLang="en-US" dirty="0">
                  <a:solidFill>
                    <a:schemeClr val="tx1"/>
                  </a:solidFill>
                  <a:latin typeface="微软雅黑" panose="020B0503020204020204" pitchFamily="34" charset="-122"/>
                  <a:ea typeface="微软雅黑" panose="020B0503020204020204" pitchFamily="34" charset="-122"/>
                </a:rPr>
                <a:t> 需要为用户提供正确标准的读音。在本系统中，课程字词中提供了字词读音。</a:t>
              </a:r>
              <a:endParaRPr lang="en-US" altLang="zh-CN" dirty="0">
                <a:solidFill>
                  <a:schemeClr val="tx1"/>
                </a:solidFill>
                <a:latin typeface="微软雅黑" panose="020B0503020204020204" pitchFamily="34" charset="-122"/>
                <a:ea typeface="微软雅黑" panose="020B0503020204020204" pitchFamily="34" charset="-122"/>
              </a:endParaRPr>
            </a:p>
            <a:p>
              <a:r>
                <a:rPr lang="en-US" altLang="zh-CN" dirty="0">
                  <a:solidFill>
                    <a:schemeClr val="tx1"/>
                  </a:solidFill>
                  <a:latin typeface="微软雅黑" panose="020B0503020204020204" pitchFamily="34" charset="-122"/>
                  <a:ea typeface="微软雅黑" panose="020B0503020204020204" pitchFamily="34" charset="-122"/>
                </a:rPr>
                <a:t>3.</a:t>
              </a:r>
              <a:r>
                <a:rPr lang="zh-CN" altLang="en-US" dirty="0">
                  <a:solidFill>
                    <a:schemeClr val="tx1"/>
                  </a:solidFill>
                  <a:latin typeface="微软雅黑" panose="020B0503020204020204" pitchFamily="34" charset="-122"/>
                  <a:ea typeface="微软雅黑" panose="020B0503020204020204" pitchFamily="34" charset="-122"/>
                </a:rPr>
                <a:t> 用户可视的文字，尽量简单易懂。</a:t>
              </a:r>
              <a:endParaRPr lang="en-US" altLang="zh-CN" dirty="0">
                <a:solidFill>
                  <a:schemeClr val="tx1"/>
                </a:solidFill>
                <a:latin typeface="微软雅黑" panose="020B0503020204020204" pitchFamily="34" charset="-122"/>
                <a:ea typeface="微软雅黑" panose="020B0503020204020204" pitchFamily="34" charset="-122"/>
              </a:endParaRPr>
            </a:p>
            <a:p>
              <a:r>
                <a:rPr lang="en-US" altLang="zh-CN" dirty="0">
                  <a:solidFill>
                    <a:schemeClr val="tx1"/>
                  </a:solidFill>
                  <a:latin typeface="微软雅黑" panose="020B0503020204020204" pitchFamily="34" charset="-122"/>
                  <a:ea typeface="微软雅黑" panose="020B0503020204020204" pitchFamily="34" charset="-122"/>
                </a:rPr>
                <a:t>4.</a:t>
              </a:r>
              <a:r>
                <a:rPr lang="zh-CN" altLang="en-US" dirty="0">
                  <a:solidFill>
                    <a:schemeClr val="tx1"/>
                  </a:solidFill>
                  <a:latin typeface="微软雅黑" panose="020B0503020204020204" pitchFamily="34" charset="-122"/>
                  <a:ea typeface="微软雅黑" panose="020B0503020204020204" pitchFamily="34" charset="-122"/>
                </a:rPr>
                <a:t>由于语言教学主要是以知识点关联的题目，所以设计来知识点出题，来帮助学生进行专项练习。</a:t>
              </a:r>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16" name="isḻîḓé">
              <a:extLst>
                <a:ext uri="{FF2B5EF4-FFF2-40B4-BE49-F238E27FC236}">
                  <a16:creationId xmlns:a16="http://schemas.microsoft.com/office/drawing/2014/main" id="{3AD0B072-1E5E-4014-9841-267B780E10A4}"/>
                </a:ext>
              </a:extLst>
            </p:cNvPr>
            <p:cNvSpPr/>
            <p:nvPr/>
          </p:nvSpPr>
          <p:spPr>
            <a:xfrm>
              <a:off x="590723" y="1388459"/>
              <a:ext cx="2565936" cy="4136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77500" lnSpcReduction="20000"/>
            </a:bodyPr>
            <a:lstStyle/>
            <a:p>
              <a:pPr algn="ctr"/>
              <a:r>
                <a:rPr lang="zh-CN" altLang="zh-CN" b="1" dirty="0">
                  <a:latin typeface="微软雅黑" panose="020B0503020204020204" pitchFamily="34" charset="-122"/>
                  <a:ea typeface="微软雅黑" panose="020B0503020204020204" pitchFamily="34" charset="-122"/>
                </a:rPr>
                <a:t>用户群体的特殊性与关键需求</a:t>
              </a:r>
              <a:endParaRPr b="1" dirty="0">
                <a:latin typeface="微软雅黑" panose="020B0503020204020204" pitchFamily="34" charset="-122"/>
                <a:ea typeface="微软雅黑" panose="020B0503020204020204" pitchFamily="34" charset="-122"/>
              </a:endParaRPr>
            </a:p>
          </p:txBody>
        </p:sp>
      </p:grpSp>
      <p:grpSp>
        <p:nvGrpSpPr>
          <p:cNvPr id="18" name="组合 17">
            <a:extLst>
              <a:ext uri="{FF2B5EF4-FFF2-40B4-BE49-F238E27FC236}">
                <a16:creationId xmlns:a16="http://schemas.microsoft.com/office/drawing/2014/main" id="{F5F36948-C2AB-49B6-A2C1-64AA2E27488B}"/>
              </a:ext>
            </a:extLst>
          </p:cNvPr>
          <p:cNvGrpSpPr/>
          <p:nvPr/>
        </p:nvGrpSpPr>
        <p:grpSpPr>
          <a:xfrm>
            <a:off x="6096000" y="1546719"/>
            <a:ext cx="5417976" cy="4649112"/>
            <a:chOff x="590722" y="1388017"/>
            <a:chExt cx="5417976" cy="4649112"/>
          </a:xfrm>
        </p:grpSpPr>
        <p:sp>
          <p:nvSpPr>
            <p:cNvPr id="21" name="iśliḓê">
              <a:extLst>
                <a:ext uri="{FF2B5EF4-FFF2-40B4-BE49-F238E27FC236}">
                  <a16:creationId xmlns:a16="http://schemas.microsoft.com/office/drawing/2014/main" id="{592A0294-1E37-4DE0-B9DB-6F45F487575C}"/>
                </a:ext>
              </a:extLst>
            </p:cNvPr>
            <p:cNvSpPr/>
            <p:nvPr/>
          </p:nvSpPr>
          <p:spPr>
            <a:xfrm>
              <a:off x="590722" y="1821251"/>
              <a:ext cx="5417976" cy="421587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t">
              <a:normAutofit/>
            </a:bodyPr>
            <a:lstStyle/>
            <a:p>
              <a:pPr lvl="0"/>
              <a:r>
                <a:rPr lang="en-US" altLang="zh-CN" b="1" dirty="0">
                  <a:solidFill>
                    <a:schemeClr val="tx1"/>
                  </a:solidFill>
                  <a:latin typeface="微软雅黑" panose="020B0503020204020204" pitchFamily="34" charset="-122"/>
                  <a:ea typeface="微软雅黑" panose="020B0503020204020204" pitchFamily="34" charset="-122"/>
                </a:rPr>
                <a:t>1.</a:t>
              </a:r>
              <a:r>
                <a:rPr lang="zh-CN" altLang="en-US" b="1" dirty="0">
                  <a:solidFill>
                    <a:schemeClr val="tx1"/>
                  </a:solidFill>
                  <a:latin typeface="微软雅黑" panose="020B0503020204020204" pitchFamily="34" charset="-122"/>
                  <a:ea typeface="微软雅黑" panose="020B0503020204020204" pitchFamily="34" charset="-122"/>
                </a:rPr>
                <a:t>词汇教学为中心</a:t>
              </a:r>
              <a:endParaRPr lang="en-US" altLang="zh-CN" b="1" dirty="0">
                <a:solidFill>
                  <a:schemeClr val="tx1"/>
                </a:solidFill>
                <a:latin typeface="微软雅黑" panose="020B0503020204020204" pitchFamily="34" charset="-122"/>
                <a:ea typeface="微软雅黑" panose="020B0503020204020204" pitchFamily="34" charset="-122"/>
              </a:endParaRPr>
            </a:p>
            <a:p>
              <a:pPr lvl="0"/>
              <a:r>
                <a:rPr lang="zh-CN" altLang="en-US" dirty="0">
                  <a:solidFill>
                    <a:schemeClr val="tx1"/>
                  </a:solidFill>
                  <a:latin typeface="微软雅黑" panose="020B0503020204020204" pitchFamily="34" charset="-122"/>
                  <a:ea typeface="微软雅黑" panose="020B0503020204020204" pitchFamily="34" charset="-122"/>
                </a:rPr>
                <a:t>汉语的许多语音变化是和词语相结合的，语音学习是要通过词语和句子才能学到的。在本项目中，在课程内设计了课程字词的功能，学生可以通过本功能看到当前课程的所有字词，并且可以看到字词的详细信息。</a:t>
              </a:r>
              <a:endParaRPr lang="en-US" altLang="zh-CN" dirty="0">
                <a:solidFill>
                  <a:schemeClr val="tx1"/>
                </a:solidFill>
                <a:latin typeface="微软雅黑" panose="020B0503020204020204" pitchFamily="34" charset="-122"/>
                <a:ea typeface="微软雅黑" panose="020B0503020204020204" pitchFamily="34" charset="-122"/>
              </a:endParaRPr>
            </a:p>
            <a:p>
              <a:pPr lvl="0"/>
              <a:r>
                <a:rPr lang="en-US" altLang="zh-CN" b="1" dirty="0">
                  <a:solidFill>
                    <a:schemeClr val="tx1"/>
                  </a:solidFill>
                  <a:latin typeface="微软雅黑" panose="020B0503020204020204" pitchFamily="34" charset="-122"/>
                  <a:ea typeface="微软雅黑" panose="020B0503020204020204" pitchFamily="34" charset="-122"/>
                </a:rPr>
                <a:t>2.</a:t>
              </a:r>
              <a:r>
                <a:rPr lang="zh-CN" altLang="en-US" b="1" dirty="0">
                  <a:solidFill>
                    <a:schemeClr val="tx1"/>
                  </a:solidFill>
                  <a:latin typeface="微软雅黑" panose="020B0503020204020204" pitchFamily="34" charset="-122"/>
                  <a:ea typeface="微软雅黑" panose="020B0503020204020204" pitchFamily="34" charset="-122"/>
                </a:rPr>
                <a:t>汉语水平测试</a:t>
              </a:r>
              <a:endParaRPr lang="en-US" altLang="zh-CN" b="1" dirty="0">
                <a:solidFill>
                  <a:schemeClr val="tx1"/>
                </a:solidFill>
                <a:latin typeface="微软雅黑" panose="020B0503020204020204" pitchFamily="34" charset="-122"/>
                <a:ea typeface="微软雅黑" panose="020B0503020204020204" pitchFamily="34" charset="-122"/>
              </a:endParaRPr>
            </a:p>
            <a:p>
              <a:pPr lvl="0"/>
              <a:r>
                <a:rPr lang="zh-CN" altLang="en-US" dirty="0">
                  <a:solidFill>
                    <a:schemeClr val="tx1"/>
                  </a:solidFill>
                  <a:latin typeface="微软雅黑" panose="020B0503020204020204" pitchFamily="34" charset="-122"/>
                  <a:ea typeface="微软雅黑" panose="020B0503020204020204" pitchFamily="34" charset="-122"/>
                </a:rPr>
                <a:t>汉语水平测试用来帮助教师了解学生的整体水平，进而调整教学内容深度。在本项目中，我们设计了识字量测试功能，学生可以时刻进行练习</a:t>
              </a:r>
              <a:endParaRPr lang="en-US" altLang="zh-CN" dirty="0">
                <a:solidFill>
                  <a:schemeClr val="tx1"/>
                </a:solidFill>
                <a:latin typeface="微软雅黑" panose="020B0503020204020204" pitchFamily="34" charset="-122"/>
                <a:ea typeface="微软雅黑" panose="020B0503020204020204" pitchFamily="34" charset="-122"/>
              </a:endParaRPr>
            </a:p>
            <a:p>
              <a:pPr lvl="0"/>
              <a:r>
                <a:rPr lang="en-US" altLang="zh-CN" b="1" dirty="0">
                  <a:solidFill>
                    <a:schemeClr val="tx1"/>
                  </a:solidFill>
                  <a:latin typeface="微软雅黑" panose="020B0503020204020204" pitchFamily="34" charset="-122"/>
                  <a:ea typeface="微软雅黑" panose="020B0503020204020204" pitchFamily="34" charset="-122"/>
                </a:rPr>
                <a:t>3.</a:t>
              </a:r>
              <a:r>
                <a:rPr lang="zh-CN" altLang="en-US" b="1" dirty="0">
                  <a:solidFill>
                    <a:schemeClr val="tx1"/>
                  </a:solidFill>
                  <a:latin typeface="微软雅黑" panose="020B0503020204020204" pitchFamily="34" charset="-122"/>
                  <a:ea typeface="微软雅黑" panose="020B0503020204020204" pitchFamily="34" charset="-122"/>
                </a:rPr>
                <a:t>学科意识、分学科教学</a:t>
              </a:r>
              <a:endParaRPr lang="en-US" altLang="zh-CN" b="1" dirty="0">
                <a:solidFill>
                  <a:schemeClr val="tx1"/>
                </a:solidFill>
                <a:latin typeface="微软雅黑" panose="020B0503020204020204" pitchFamily="34" charset="-122"/>
                <a:ea typeface="微软雅黑" panose="020B0503020204020204" pitchFamily="34" charset="-122"/>
              </a:endParaRPr>
            </a:p>
            <a:p>
              <a:pPr lvl="0"/>
              <a:r>
                <a:rPr lang="zh-CN" altLang="en-US" dirty="0">
                  <a:solidFill>
                    <a:schemeClr val="tx1"/>
                  </a:solidFill>
                  <a:latin typeface="微软雅黑" panose="020B0503020204020204" pitchFamily="34" charset="-122"/>
                  <a:ea typeface="微软雅黑" panose="020B0503020204020204" pitchFamily="34" charset="-122"/>
                </a:rPr>
                <a:t>华文教学除了语言教学，还有专业课程教学。</a:t>
              </a:r>
              <a:endParaRPr lang="en-US" altLang="zh-CN" dirty="0">
                <a:solidFill>
                  <a:schemeClr val="tx1"/>
                </a:solidFill>
                <a:latin typeface="微软雅黑" panose="020B0503020204020204" pitchFamily="34" charset="-122"/>
                <a:ea typeface="微软雅黑" panose="020B0503020204020204" pitchFamily="34" charset="-122"/>
              </a:endParaRPr>
            </a:p>
            <a:p>
              <a:pPr lvl="0"/>
              <a:endParaRPr lang="en-US" altLang="zh-CN" dirty="0">
                <a:solidFill>
                  <a:schemeClr val="tx1"/>
                </a:solidFill>
                <a:latin typeface="微软雅黑" panose="020B0503020204020204" pitchFamily="34" charset="-122"/>
                <a:ea typeface="微软雅黑" panose="020B0503020204020204" pitchFamily="34" charset="-122"/>
              </a:endParaRPr>
            </a:p>
          </p:txBody>
        </p:sp>
        <p:sp>
          <p:nvSpPr>
            <p:cNvPr id="22" name="isḻîḓé">
              <a:extLst>
                <a:ext uri="{FF2B5EF4-FFF2-40B4-BE49-F238E27FC236}">
                  <a16:creationId xmlns:a16="http://schemas.microsoft.com/office/drawing/2014/main" id="{A9FF06CB-1147-4EF9-94FB-3F7FC347FD5D}"/>
                </a:ext>
              </a:extLst>
            </p:cNvPr>
            <p:cNvSpPr/>
            <p:nvPr/>
          </p:nvSpPr>
          <p:spPr>
            <a:xfrm>
              <a:off x="590723" y="1388017"/>
              <a:ext cx="2565936" cy="414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77500" lnSpcReduction="20000"/>
            </a:bodyPr>
            <a:lstStyle/>
            <a:p>
              <a:pPr algn="ctr"/>
              <a:r>
                <a:rPr lang="zh-CN" altLang="en-US" b="1" dirty="0">
                  <a:latin typeface="微软雅黑" panose="020B0503020204020204" pitchFamily="34" charset="-122"/>
                  <a:ea typeface="微软雅黑" panose="020B0503020204020204" pitchFamily="34" charset="-122"/>
                </a:rPr>
                <a:t>华文教学的特殊性与一般做法</a:t>
              </a:r>
              <a:endParaRPr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8551477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426658" y="335902"/>
            <a:ext cx="11310547" cy="6088864"/>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r>
              <a:rPr lang="zh-CN" altLang="en-US" b="1" dirty="0">
                <a:solidFill>
                  <a:srgbClr val="284760"/>
                </a:solidFill>
                <a:latin typeface="微软雅黑" panose="020B0503020204020204" pitchFamily="34" charset="-122"/>
                <a:ea typeface="微软雅黑" panose="020B0503020204020204" pitchFamily="34" charset="-122"/>
              </a:rPr>
              <a:t>三、毕业论文进度</a:t>
            </a:r>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zh-CN" altLang="en-US" sz="16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603164" y="434223"/>
            <a:ext cx="521243" cy="521243"/>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a:off x="450764" y="1091092"/>
            <a:ext cx="11175179" cy="0"/>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1167426" y="433234"/>
            <a:ext cx="32532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defTabSz="914377" fontAlgn="base">
              <a:lnSpc>
                <a:spcPct val="100000"/>
              </a:lnSpc>
              <a:spcBef>
                <a:spcPct val="0"/>
              </a:spcBef>
              <a:spcAft>
                <a:spcPct val="0"/>
              </a:spcAft>
              <a:buNone/>
              <a:defRPr/>
            </a:pPr>
            <a:r>
              <a:rPr lang="zh-CN" altLang="en-US" b="1" dirty="0">
                <a:solidFill>
                  <a:srgbClr val="284760"/>
                </a:solidFill>
                <a:latin typeface="微软雅黑" panose="020B0503020204020204" pitchFamily="34" charset="-122"/>
                <a:ea typeface="微软雅黑" panose="020B0503020204020204" pitchFamily="34" charset="-122"/>
              </a:rPr>
              <a:t>开发进展</a:t>
            </a:r>
            <a:endPar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826184DA-1578-4374-A591-EA0D186E6567}"/>
              </a:ext>
            </a:extLst>
          </p:cNvPr>
          <p:cNvSpPr txBox="1"/>
          <p:nvPr/>
        </p:nvSpPr>
        <p:spPr>
          <a:xfrm>
            <a:off x="521229" y="5957317"/>
            <a:ext cx="3244362" cy="369332"/>
          </a:xfrm>
          <a:prstGeom prst="rect">
            <a:avLst/>
          </a:prstGeom>
          <a:noFill/>
        </p:spPr>
        <p:txBody>
          <a:bodyPr wrap="square" rtlCol="0">
            <a:spAutoFit/>
          </a:bodyPr>
          <a:lstStyle/>
          <a:p>
            <a:r>
              <a:rPr lang="zh-CN" altLang="en-US" b="1" dirty="0"/>
              <a:t>详细文档内容见中期检查附件</a:t>
            </a:r>
          </a:p>
        </p:txBody>
      </p:sp>
      <p:pic>
        <p:nvPicPr>
          <p:cNvPr id="23" name="图片 22">
            <a:extLst>
              <a:ext uri="{FF2B5EF4-FFF2-40B4-BE49-F238E27FC236}">
                <a16:creationId xmlns:a16="http://schemas.microsoft.com/office/drawing/2014/main" id="{03DC500D-BC9A-4C65-81E4-96C673E1DEEE}"/>
              </a:ext>
            </a:extLst>
          </p:cNvPr>
          <p:cNvPicPr>
            <a:picLocks noChangeAspect="1"/>
          </p:cNvPicPr>
          <p:nvPr/>
        </p:nvPicPr>
        <p:blipFill>
          <a:blip r:embed="rId4"/>
          <a:stretch>
            <a:fillRect/>
          </a:stretch>
        </p:blipFill>
        <p:spPr>
          <a:xfrm>
            <a:off x="6378336" y="1846283"/>
            <a:ext cx="5193114" cy="3602015"/>
          </a:xfrm>
          <a:prstGeom prst="rect">
            <a:avLst/>
          </a:prstGeom>
        </p:spPr>
      </p:pic>
      <p:sp>
        <p:nvSpPr>
          <p:cNvPr id="2" name="文本框 1">
            <a:extLst>
              <a:ext uri="{FF2B5EF4-FFF2-40B4-BE49-F238E27FC236}">
                <a16:creationId xmlns:a16="http://schemas.microsoft.com/office/drawing/2014/main" id="{91358FAD-DE49-4F45-88D7-98F82D90A93D}"/>
              </a:ext>
            </a:extLst>
          </p:cNvPr>
          <p:cNvSpPr txBox="1"/>
          <p:nvPr/>
        </p:nvSpPr>
        <p:spPr>
          <a:xfrm>
            <a:off x="838134" y="3060917"/>
            <a:ext cx="3244362" cy="1295163"/>
          </a:xfrm>
          <a:prstGeom prst="rect">
            <a:avLst/>
          </a:prstGeom>
          <a:noFill/>
        </p:spPr>
        <p:txBody>
          <a:bodyPr wrap="square" rtlCol="0">
            <a:spAutoFit/>
          </a:bodyPr>
          <a:lstStyle/>
          <a:p>
            <a:pPr lvl="0">
              <a:lnSpc>
                <a:spcPct val="150000"/>
              </a:lnSpc>
            </a:pPr>
            <a:r>
              <a:rPr lang="zh-CN" altLang="en-US" b="1" dirty="0">
                <a:solidFill>
                  <a:srgbClr val="284760"/>
                </a:solidFill>
                <a:latin typeface="微软雅黑" panose="020B0503020204020204" pitchFamily="34" charset="-122"/>
                <a:ea typeface="微软雅黑" panose="020B0503020204020204" pitchFamily="34" charset="-122"/>
              </a:rPr>
              <a:t>毕业论文框架如右图，前两章理论部分已完成，包括绪论和理论基础，总字数：</a:t>
            </a:r>
            <a:r>
              <a:rPr lang="en-US" altLang="zh-CN" b="1" dirty="0">
                <a:solidFill>
                  <a:srgbClr val="284760"/>
                </a:solidFill>
                <a:latin typeface="微软雅黑" panose="020B0503020204020204" pitchFamily="34" charset="-122"/>
                <a:ea typeface="微软雅黑" panose="020B0503020204020204" pitchFamily="34" charset="-122"/>
              </a:rPr>
              <a:t>4875</a:t>
            </a:r>
            <a:endParaRPr lang="zh-CN" altLang="en-US" dirty="0"/>
          </a:p>
        </p:txBody>
      </p:sp>
      <p:pic>
        <p:nvPicPr>
          <p:cNvPr id="4" name="图片 3">
            <a:extLst>
              <a:ext uri="{FF2B5EF4-FFF2-40B4-BE49-F238E27FC236}">
                <a16:creationId xmlns:a16="http://schemas.microsoft.com/office/drawing/2014/main" id="{294957F1-67EB-4643-91A3-F4038FA23557}"/>
              </a:ext>
            </a:extLst>
          </p:cNvPr>
          <p:cNvPicPr>
            <a:picLocks noChangeAspect="1"/>
          </p:cNvPicPr>
          <p:nvPr/>
        </p:nvPicPr>
        <p:blipFill>
          <a:blip r:embed="rId5"/>
          <a:stretch>
            <a:fillRect/>
          </a:stretch>
        </p:blipFill>
        <p:spPr>
          <a:xfrm>
            <a:off x="4082495" y="1415729"/>
            <a:ext cx="1731169" cy="4264198"/>
          </a:xfrm>
          <a:prstGeom prst="rect">
            <a:avLst/>
          </a:prstGeom>
        </p:spPr>
      </p:pic>
    </p:spTree>
    <p:extLst>
      <p:ext uri="{BB962C8B-B14F-4D97-AF65-F5344CB8AC3E}">
        <p14:creationId xmlns:p14="http://schemas.microsoft.com/office/powerpoint/2010/main" val="39195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539812" y="433234"/>
            <a:ext cx="11310547" cy="5991532"/>
          </a:xfrm>
          <a:prstGeom prst="roundRect">
            <a:avLst>
              <a:gd name="adj" fmla="val 2436"/>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400" b="1" dirty="0">
              <a:solidFill>
                <a:srgbClr val="284760"/>
              </a:solidFill>
              <a:latin typeface="微软雅黑" panose="020B0503020204020204" pitchFamily="34" charset="-122"/>
              <a:ea typeface="微软雅黑" panose="020B0503020204020204" pitchFamily="34" charset="-122"/>
            </a:endParaRPr>
          </a:p>
          <a:p>
            <a:pPr lvl="0"/>
            <a:r>
              <a:rPr lang="zh-CN" altLang="en-US" sz="2400" b="1" dirty="0">
                <a:solidFill>
                  <a:srgbClr val="284760"/>
                </a:solidFill>
                <a:latin typeface="微软雅黑" panose="020B0503020204020204" pitchFamily="34" charset="-122"/>
                <a:ea typeface="微软雅黑" panose="020B0503020204020204" pitchFamily="34" charset="-122"/>
              </a:rPr>
              <a:t>四</a:t>
            </a:r>
            <a:r>
              <a:rPr lang="zh-CN" altLang="en-US" sz="2800" b="1" dirty="0">
                <a:solidFill>
                  <a:srgbClr val="284760"/>
                </a:solidFill>
                <a:latin typeface="微软雅黑" panose="020B0503020204020204" pitchFamily="34" charset="-122"/>
                <a:ea typeface="微软雅黑" panose="020B0503020204020204" pitchFamily="34" charset="-122"/>
              </a:rPr>
              <a:t>、项目总体架构</a:t>
            </a:r>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743123" y="568863"/>
            <a:ext cx="521243" cy="521243"/>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a:off x="590723" y="1225732"/>
            <a:ext cx="11010556" cy="0"/>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1307385" y="567874"/>
            <a:ext cx="32532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defTabSz="914377" fontAlgn="base">
              <a:lnSpc>
                <a:spcPct val="100000"/>
              </a:lnSpc>
              <a:spcBef>
                <a:spcPct val="0"/>
              </a:spcBef>
              <a:spcAft>
                <a:spcPct val="0"/>
              </a:spcAft>
              <a:buNone/>
              <a:defRPr/>
            </a:pPr>
            <a:r>
              <a:rPr lang="zh-CN" altLang="en-US" b="1" dirty="0">
                <a:solidFill>
                  <a:srgbClr val="284760"/>
                </a:solidFill>
                <a:latin typeface="微软雅黑" panose="020B0503020204020204" pitchFamily="34" charset="-122"/>
                <a:ea typeface="微软雅黑" panose="020B0503020204020204" pitchFamily="34" charset="-122"/>
              </a:rPr>
              <a:t>技术成果及进展</a:t>
            </a:r>
            <a:endPar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endParaRPr>
          </a:p>
        </p:txBody>
      </p:sp>
      <p:grpSp>
        <p:nvGrpSpPr>
          <p:cNvPr id="29" name="组合 28">
            <a:extLst>
              <a:ext uri="{FF2B5EF4-FFF2-40B4-BE49-F238E27FC236}">
                <a16:creationId xmlns:a16="http://schemas.microsoft.com/office/drawing/2014/main" id="{EB6B46B3-B33C-4B07-87BE-1FABC6E31523}"/>
              </a:ext>
            </a:extLst>
          </p:cNvPr>
          <p:cNvGrpSpPr/>
          <p:nvPr/>
        </p:nvGrpSpPr>
        <p:grpSpPr>
          <a:xfrm>
            <a:off x="965200" y="2275847"/>
            <a:ext cx="10424862" cy="3356421"/>
            <a:chOff x="2717720" y="2506105"/>
            <a:chExt cx="8119862" cy="2290707"/>
          </a:xfrm>
        </p:grpSpPr>
        <p:grpSp>
          <p:nvGrpSpPr>
            <p:cNvPr id="11" name="#26476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0A95BD2-7E21-4020-AD42-8DBCA29A8EEE}"/>
                </a:ext>
              </a:extLst>
            </p:cNvPr>
            <p:cNvGrpSpPr>
              <a:grpSpLocks noChangeAspect="1"/>
            </p:cNvGrpSpPr>
            <p:nvPr>
              <p:custDataLst>
                <p:tags r:id="rId1"/>
              </p:custDataLst>
            </p:nvPr>
          </p:nvGrpSpPr>
          <p:grpSpPr>
            <a:xfrm>
              <a:off x="2717720" y="2519756"/>
              <a:ext cx="8119862" cy="2154877"/>
              <a:chOff x="2717720" y="2519756"/>
              <a:chExt cx="8119862" cy="2154877"/>
            </a:xfrm>
          </p:grpSpPr>
          <p:sp>
            <p:nvSpPr>
              <p:cNvPr id="16" name="íSḻîḍè">
                <a:extLst>
                  <a:ext uri="{FF2B5EF4-FFF2-40B4-BE49-F238E27FC236}">
                    <a16:creationId xmlns:a16="http://schemas.microsoft.com/office/drawing/2014/main" id="{29ABADB2-7899-4B6B-AF22-6A3CE470A6A3}"/>
                  </a:ext>
                </a:extLst>
              </p:cNvPr>
              <p:cNvSpPr/>
              <p:nvPr/>
            </p:nvSpPr>
            <p:spPr>
              <a:xfrm>
                <a:off x="2717720" y="2864803"/>
                <a:ext cx="1653498" cy="1534794"/>
              </a:xfrm>
              <a:prstGeom prst="ellipse">
                <a:avLst/>
              </a:prstGeom>
              <a:solidFill>
                <a:srgbClr val="FFFFFF"/>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dirty="0">
                    <a:solidFill>
                      <a:schemeClr val="tx1"/>
                    </a:solidFill>
                    <a:latin typeface="微软雅黑" panose="020B0503020204020204" pitchFamily="34" charset="-122"/>
                    <a:ea typeface="微软雅黑" panose="020B0503020204020204" pitchFamily="34" charset="-122"/>
                  </a:rPr>
                  <a:t>学生端</a:t>
                </a:r>
                <a:endParaRPr lang="en-US" dirty="0">
                  <a:solidFill>
                    <a:schemeClr val="tx1"/>
                  </a:solidFill>
                  <a:latin typeface="微软雅黑" panose="020B0503020204020204" pitchFamily="34" charset="-122"/>
                  <a:ea typeface="微软雅黑" panose="020B0503020204020204" pitchFamily="34" charset="-122"/>
                </a:endParaRPr>
              </a:p>
            </p:txBody>
          </p:sp>
          <p:sp>
            <p:nvSpPr>
              <p:cNvPr id="21" name="îşľíḑè">
                <a:extLst>
                  <a:ext uri="{FF2B5EF4-FFF2-40B4-BE49-F238E27FC236}">
                    <a16:creationId xmlns:a16="http://schemas.microsoft.com/office/drawing/2014/main" id="{010C8346-72AB-4503-B0AC-049018E7ABFF}"/>
                  </a:ext>
                </a:extLst>
              </p:cNvPr>
              <p:cNvSpPr/>
              <p:nvPr/>
            </p:nvSpPr>
            <p:spPr bwMode="auto">
              <a:xfrm>
                <a:off x="4076465" y="3474651"/>
                <a:ext cx="1084852" cy="315096"/>
              </a:xfrm>
              <a:custGeom>
                <a:avLst/>
                <a:gdLst>
                  <a:gd name="T0" fmla="*/ 881 w 881"/>
                  <a:gd name="T1" fmla="*/ 129 h 257"/>
                  <a:gd name="T2" fmla="*/ 711 w 881"/>
                  <a:gd name="T3" fmla="*/ 0 h 257"/>
                  <a:gd name="T4" fmla="*/ 711 w 881"/>
                  <a:gd name="T5" fmla="*/ 79 h 257"/>
                  <a:gd name="T6" fmla="*/ 50 w 881"/>
                  <a:gd name="T7" fmla="*/ 79 h 257"/>
                  <a:gd name="T8" fmla="*/ 0 w 881"/>
                  <a:gd name="T9" fmla="*/ 129 h 257"/>
                  <a:gd name="T10" fmla="*/ 50 w 881"/>
                  <a:gd name="T11" fmla="*/ 178 h 257"/>
                  <a:gd name="T12" fmla="*/ 711 w 881"/>
                  <a:gd name="T13" fmla="*/ 178 h 257"/>
                  <a:gd name="T14" fmla="*/ 711 w 881"/>
                  <a:gd name="T15" fmla="*/ 257 h 257"/>
                  <a:gd name="T16" fmla="*/ 881 w 881"/>
                  <a:gd name="T1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1" h="257">
                    <a:moveTo>
                      <a:pt x="881" y="129"/>
                    </a:moveTo>
                    <a:cubicBezTo>
                      <a:pt x="711" y="0"/>
                      <a:pt x="711" y="0"/>
                      <a:pt x="711" y="0"/>
                    </a:cubicBezTo>
                    <a:cubicBezTo>
                      <a:pt x="711" y="79"/>
                      <a:pt x="711" y="79"/>
                      <a:pt x="711" y="79"/>
                    </a:cubicBezTo>
                    <a:cubicBezTo>
                      <a:pt x="50" y="79"/>
                      <a:pt x="50" y="79"/>
                      <a:pt x="50" y="79"/>
                    </a:cubicBezTo>
                    <a:cubicBezTo>
                      <a:pt x="21" y="79"/>
                      <a:pt x="0" y="100"/>
                      <a:pt x="0" y="129"/>
                    </a:cubicBezTo>
                    <a:cubicBezTo>
                      <a:pt x="0" y="153"/>
                      <a:pt x="20" y="178"/>
                      <a:pt x="50" y="178"/>
                    </a:cubicBezTo>
                    <a:cubicBezTo>
                      <a:pt x="711" y="178"/>
                      <a:pt x="711" y="178"/>
                      <a:pt x="711" y="178"/>
                    </a:cubicBezTo>
                    <a:cubicBezTo>
                      <a:pt x="711" y="257"/>
                      <a:pt x="711" y="257"/>
                      <a:pt x="711" y="257"/>
                    </a:cubicBezTo>
                    <a:lnTo>
                      <a:pt x="881" y="129"/>
                    </a:lnTo>
                    <a:close/>
                  </a:path>
                </a:pathLst>
              </a:custGeom>
              <a:solidFill>
                <a:schemeClr val="accent1"/>
              </a:solidFill>
              <a:ln w="38100">
                <a:solidFill>
                  <a:schemeClr val="bg1"/>
                </a:solidFill>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latin typeface="微软雅黑" panose="020B0503020204020204" pitchFamily="34" charset="-122"/>
                  <a:ea typeface="微软雅黑" panose="020B0503020204020204" pitchFamily="34" charset="-122"/>
                </a:endParaRPr>
              </a:p>
            </p:txBody>
          </p:sp>
          <p:sp>
            <p:nvSpPr>
              <p:cNvPr id="22" name="îṡļïde">
                <a:extLst>
                  <a:ext uri="{FF2B5EF4-FFF2-40B4-BE49-F238E27FC236}">
                    <a16:creationId xmlns:a16="http://schemas.microsoft.com/office/drawing/2014/main" id="{942C3E9F-7F13-4742-8BC5-7E63ED6F242E}"/>
                  </a:ext>
                </a:extLst>
              </p:cNvPr>
              <p:cNvSpPr/>
              <p:nvPr/>
            </p:nvSpPr>
            <p:spPr bwMode="auto">
              <a:xfrm>
                <a:off x="4098193" y="3937698"/>
                <a:ext cx="513650" cy="507176"/>
              </a:xfrm>
              <a:custGeom>
                <a:avLst/>
                <a:gdLst>
                  <a:gd name="T0" fmla="*/ 330 w 417"/>
                  <a:gd name="T1" fmla="*/ 259 h 413"/>
                  <a:gd name="T2" fmla="*/ 87 w 417"/>
                  <a:gd name="T3" fmla="*/ 20 h 413"/>
                  <a:gd name="T4" fmla="*/ 16 w 417"/>
                  <a:gd name="T5" fmla="*/ 20 h 413"/>
                  <a:gd name="T6" fmla="*/ 0 w 417"/>
                  <a:gd name="T7" fmla="*/ 52 h 413"/>
                  <a:gd name="T8" fmla="*/ 16 w 417"/>
                  <a:gd name="T9" fmla="*/ 91 h 413"/>
                  <a:gd name="T10" fmla="*/ 258 w 417"/>
                  <a:gd name="T11" fmla="*/ 329 h 413"/>
                  <a:gd name="T12" fmla="*/ 204 w 417"/>
                  <a:gd name="T13" fmla="*/ 383 h 413"/>
                  <a:gd name="T14" fmla="*/ 417 w 417"/>
                  <a:gd name="T15" fmla="*/ 413 h 413"/>
                  <a:gd name="T16" fmla="*/ 387 w 417"/>
                  <a:gd name="T17" fmla="*/ 203 h 413"/>
                  <a:gd name="T18" fmla="*/ 330 w 417"/>
                  <a:gd name="T19" fmla="*/ 25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 h="413">
                    <a:moveTo>
                      <a:pt x="330" y="259"/>
                    </a:moveTo>
                    <a:cubicBezTo>
                      <a:pt x="87" y="20"/>
                      <a:pt x="87" y="20"/>
                      <a:pt x="87" y="20"/>
                    </a:cubicBezTo>
                    <a:cubicBezTo>
                      <a:pt x="66" y="0"/>
                      <a:pt x="37" y="0"/>
                      <a:pt x="16" y="20"/>
                    </a:cubicBezTo>
                    <a:cubicBezTo>
                      <a:pt x="7" y="27"/>
                      <a:pt x="1" y="39"/>
                      <a:pt x="0" y="52"/>
                    </a:cubicBezTo>
                    <a:cubicBezTo>
                      <a:pt x="0" y="66"/>
                      <a:pt x="5" y="80"/>
                      <a:pt x="16" y="91"/>
                    </a:cubicBezTo>
                    <a:cubicBezTo>
                      <a:pt x="258" y="329"/>
                      <a:pt x="258" y="329"/>
                      <a:pt x="258" y="329"/>
                    </a:cubicBezTo>
                    <a:cubicBezTo>
                      <a:pt x="204" y="383"/>
                      <a:pt x="204" y="383"/>
                      <a:pt x="204" y="383"/>
                    </a:cubicBezTo>
                    <a:cubicBezTo>
                      <a:pt x="417" y="413"/>
                      <a:pt x="417" y="413"/>
                      <a:pt x="417" y="413"/>
                    </a:cubicBezTo>
                    <a:cubicBezTo>
                      <a:pt x="387" y="203"/>
                      <a:pt x="387" y="203"/>
                      <a:pt x="387" y="203"/>
                    </a:cubicBezTo>
                    <a:lnTo>
                      <a:pt x="330" y="259"/>
                    </a:lnTo>
                    <a:close/>
                  </a:path>
                </a:pathLst>
              </a:custGeom>
              <a:solidFill>
                <a:schemeClr val="accent1"/>
              </a:solidFill>
              <a:ln w="38100">
                <a:solidFill>
                  <a:schemeClr val="bg1"/>
                </a:solidFill>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latin typeface="微软雅黑" panose="020B0503020204020204" pitchFamily="34" charset="-122"/>
                  <a:ea typeface="微软雅黑" panose="020B0503020204020204" pitchFamily="34" charset="-122"/>
                </a:endParaRPr>
              </a:p>
            </p:txBody>
          </p:sp>
          <p:sp>
            <p:nvSpPr>
              <p:cNvPr id="23" name="iṣ1ïḓé">
                <a:extLst>
                  <a:ext uri="{FF2B5EF4-FFF2-40B4-BE49-F238E27FC236}">
                    <a16:creationId xmlns:a16="http://schemas.microsoft.com/office/drawing/2014/main" id="{5A12F1E8-3DF6-4032-91EE-5D0E04912470}"/>
                  </a:ext>
                </a:extLst>
              </p:cNvPr>
              <p:cNvSpPr/>
              <p:nvPr/>
            </p:nvSpPr>
            <p:spPr bwMode="auto">
              <a:xfrm>
                <a:off x="4023247" y="2840942"/>
                <a:ext cx="610988" cy="507176"/>
              </a:xfrm>
              <a:custGeom>
                <a:avLst/>
                <a:gdLst>
                  <a:gd name="T0" fmla="*/ 50 w 417"/>
                  <a:gd name="T1" fmla="*/ 411 h 411"/>
                  <a:gd name="T2" fmla="*/ 87 w 417"/>
                  <a:gd name="T3" fmla="*/ 398 h 411"/>
                  <a:gd name="T4" fmla="*/ 330 w 417"/>
                  <a:gd name="T5" fmla="*/ 157 h 411"/>
                  <a:gd name="T6" fmla="*/ 387 w 417"/>
                  <a:gd name="T7" fmla="*/ 210 h 411"/>
                  <a:gd name="T8" fmla="*/ 417 w 417"/>
                  <a:gd name="T9" fmla="*/ 0 h 411"/>
                  <a:gd name="T10" fmla="*/ 205 w 417"/>
                  <a:gd name="T11" fmla="*/ 30 h 411"/>
                  <a:gd name="T12" fmla="*/ 259 w 417"/>
                  <a:gd name="T13" fmla="*/ 86 h 411"/>
                  <a:gd name="T14" fmla="*/ 16 w 417"/>
                  <a:gd name="T15" fmla="*/ 327 h 411"/>
                  <a:gd name="T16" fmla="*/ 0 w 417"/>
                  <a:gd name="T17" fmla="*/ 363 h 411"/>
                  <a:gd name="T18" fmla="*/ 16 w 417"/>
                  <a:gd name="T19" fmla="*/ 398 h 411"/>
                  <a:gd name="T20" fmla="*/ 50 w 417"/>
                  <a:gd name="T21"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7" h="411">
                    <a:moveTo>
                      <a:pt x="50" y="411"/>
                    </a:moveTo>
                    <a:cubicBezTo>
                      <a:pt x="66" y="411"/>
                      <a:pt x="78" y="407"/>
                      <a:pt x="87" y="398"/>
                    </a:cubicBezTo>
                    <a:cubicBezTo>
                      <a:pt x="330" y="157"/>
                      <a:pt x="330" y="157"/>
                      <a:pt x="330" y="157"/>
                    </a:cubicBezTo>
                    <a:cubicBezTo>
                      <a:pt x="387" y="210"/>
                      <a:pt x="387" y="210"/>
                      <a:pt x="387" y="210"/>
                    </a:cubicBezTo>
                    <a:cubicBezTo>
                      <a:pt x="417" y="0"/>
                      <a:pt x="417" y="0"/>
                      <a:pt x="417" y="0"/>
                    </a:cubicBezTo>
                    <a:cubicBezTo>
                      <a:pt x="205" y="30"/>
                      <a:pt x="205" y="30"/>
                      <a:pt x="205" y="30"/>
                    </a:cubicBezTo>
                    <a:cubicBezTo>
                      <a:pt x="259" y="86"/>
                      <a:pt x="259" y="86"/>
                      <a:pt x="259" y="86"/>
                    </a:cubicBezTo>
                    <a:cubicBezTo>
                      <a:pt x="16" y="327"/>
                      <a:pt x="16" y="327"/>
                      <a:pt x="16" y="327"/>
                    </a:cubicBezTo>
                    <a:cubicBezTo>
                      <a:pt x="6" y="337"/>
                      <a:pt x="0" y="350"/>
                      <a:pt x="0" y="363"/>
                    </a:cubicBezTo>
                    <a:cubicBezTo>
                      <a:pt x="0" y="376"/>
                      <a:pt x="6" y="388"/>
                      <a:pt x="16" y="398"/>
                    </a:cubicBezTo>
                    <a:cubicBezTo>
                      <a:pt x="24" y="406"/>
                      <a:pt x="37" y="411"/>
                      <a:pt x="50" y="411"/>
                    </a:cubicBezTo>
                    <a:close/>
                  </a:path>
                </a:pathLst>
              </a:custGeom>
              <a:solidFill>
                <a:schemeClr val="accent1"/>
              </a:solidFill>
              <a:ln w="38100">
                <a:solidFill>
                  <a:schemeClr val="bg1"/>
                </a:solidFill>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latin typeface="微软雅黑" panose="020B0503020204020204" pitchFamily="34" charset="-122"/>
                  <a:ea typeface="微软雅黑" panose="020B0503020204020204" pitchFamily="34" charset="-122"/>
                </a:endParaRPr>
              </a:p>
            </p:txBody>
          </p:sp>
          <p:sp>
            <p:nvSpPr>
              <p:cNvPr id="26" name="ïšļîḋè">
                <a:extLst>
                  <a:ext uri="{FF2B5EF4-FFF2-40B4-BE49-F238E27FC236}">
                    <a16:creationId xmlns:a16="http://schemas.microsoft.com/office/drawing/2014/main" id="{5A573823-A6D3-44E3-B7E5-3AFC37C17F9C}"/>
                  </a:ext>
                </a:extLst>
              </p:cNvPr>
              <p:cNvSpPr/>
              <p:nvPr/>
            </p:nvSpPr>
            <p:spPr bwMode="auto">
              <a:xfrm>
                <a:off x="5083831" y="2519756"/>
                <a:ext cx="5753751" cy="4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en-US" altLang="zh-CN" dirty="0" err="1">
                    <a:solidFill>
                      <a:srgbClr val="284760"/>
                    </a:solidFill>
                    <a:latin typeface="微软雅黑" panose="020B0503020204020204" pitchFamily="34" charset="-122"/>
                    <a:ea typeface="微软雅黑" panose="020B0503020204020204" pitchFamily="34" charset="-122"/>
                  </a:rPr>
                  <a:t>DCloud</a:t>
                </a:r>
                <a:r>
                  <a:rPr lang="zh-CN" altLang="en-US" dirty="0">
                    <a:solidFill>
                      <a:srgbClr val="284760"/>
                    </a:solidFill>
                    <a:latin typeface="微软雅黑" panose="020B0503020204020204" pitchFamily="34" charset="-122"/>
                    <a:ea typeface="微软雅黑" panose="020B0503020204020204" pitchFamily="34" charset="-122"/>
                  </a:rPr>
                  <a:t>的</a:t>
                </a:r>
                <a:r>
                  <a:rPr lang="en-US" altLang="zh-CN" dirty="0" err="1">
                    <a:solidFill>
                      <a:srgbClr val="284760"/>
                    </a:solidFill>
                    <a:latin typeface="微软雅黑" panose="020B0503020204020204" pitchFamily="34" charset="-122"/>
                    <a:ea typeface="微软雅黑" panose="020B0503020204020204" pitchFamily="34" charset="-122"/>
                  </a:rPr>
                  <a:t>uni</a:t>
                </a:r>
                <a:r>
                  <a:rPr lang="en-US" altLang="zh-CN" dirty="0">
                    <a:solidFill>
                      <a:srgbClr val="284760"/>
                    </a:solidFill>
                    <a:latin typeface="微软雅黑" panose="020B0503020204020204" pitchFamily="34" charset="-122"/>
                    <a:ea typeface="微软雅黑" panose="020B0503020204020204" pitchFamily="34" charset="-122"/>
                  </a:rPr>
                  <a:t>-app</a:t>
                </a:r>
                <a:r>
                  <a:rPr lang="zh-CN" altLang="en-US" dirty="0">
                    <a:solidFill>
                      <a:srgbClr val="284760"/>
                    </a:solidFill>
                    <a:latin typeface="微软雅黑" panose="020B0503020204020204" pitchFamily="34" charset="-122"/>
                    <a:ea typeface="微软雅黑" panose="020B0503020204020204" pitchFamily="34" charset="-122"/>
                  </a:rPr>
                  <a:t>框架。</a:t>
                </a:r>
                <a:endParaRPr lang="en-US" altLang="zh-CN" dirty="0">
                  <a:solidFill>
                    <a:srgbClr val="284760"/>
                  </a:solidFill>
                  <a:latin typeface="微软雅黑" panose="020B0503020204020204" pitchFamily="34" charset="-122"/>
                  <a:ea typeface="微软雅黑" panose="020B0503020204020204" pitchFamily="34" charset="-122"/>
                </a:endParaRPr>
              </a:p>
              <a:p>
                <a:pPr lvl="0"/>
                <a:r>
                  <a:rPr lang="zh-CN" altLang="en-US" dirty="0">
                    <a:solidFill>
                      <a:srgbClr val="284760"/>
                    </a:solidFill>
                    <a:latin typeface="微软雅黑" panose="020B0503020204020204" pitchFamily="34" charset="-122"/>
                    <a:ea typeface="微软雅黑" panose="020B0503020204020204" pitchFamily="34" charset="-122"/>
                  </a:rPr>
                  <a:t>终极跨平台解决方案，开发一次，多端覆盖。使用 </a:t>
                </a:r>
                <a:r>
                  <a:rPr lang="en-US" altLang="zh-CN" dirty="0">
                    <a:solidFill>
                      <a:srgbClr val="284760"/>
                    </a:solidFill>
                    <a:latin typeface="微软雅黑" panose="020B0503020204020204" pitchFamily="34" charset="-122"/>
                    <a:ea typeface="微软雅黑" panose="020B0503020204020204" pitchFamily="34" charset="-122"/>
                  </a:rPr>
                  <a:t>Vue.js</a:t>
                </a:r>
                <a:r>
                  <a:rPr lang="zh-CN" altLang="en-US" dirty="0">
                    <a:solidFill>
                      <a:srgbClr val="284760"/>
                    </a:solidFill>
                    <a:latin typeface="微软雅黑" panose="020B0503020204020204" pitchFamily="34" charset="-122"/>
                    <a:ea typeface="微软雅黑" panose="020B0503020204020204" pitchFamily="34" charset="-122"/>
                  </a:rPr>
                  <a:t>。</a:t>
                </a:r>
                <a:endParaRPr lang="en-US" altLang="zh-CN" dirty="0">
                  <a:solidFill>
                    <a:srgbClr val="284760"/>
                  </a:solidFill>
                  <a:latin typeface="微软雅黑" panose="020B0503020204020204" pitchFamily="34" charset="-122"/>
                  <a:ea typeface="微软雅黑" panose="020B0503020204020204" pitchFamily="34" charset="-122"/>
                </a:endParaRPr>
              </a:p>
            </p:txBody>
          </p:sp>
          <p:sp>
            <p:nvSpPr>
              <p:cNvPr id="27" name="ï$ľiḋe">
                <a:extLst>
                  <a:ext uri="{FF2B5EF4-FFF2-40B4-BE49-F238E27FC236}">
                    <a16:creationId xmlns:a16="http://schemas.microsoft.com/office/drawing/2014/main" id="{C6F5145F-EEA1-4B84-9A50-6B216B2563F9}"/>
                  </a:ext>
                </a:extLst>
              </p:cNvPr>
              <p:cNvSpPr/>
              <p:nvPr/>
            </p:nvSpPr>
            <p:spPr bwMode="auto">
              <a:xfrm>
                <a:off x="5707259" y="3422184"/>
                <a:ext cx="4740091" cy="463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en-US" altLang="zh-CN" dirty="0">
                    <a:solidFill>
                      <a:srgbClr val="284760"/>
                    </a:solidFill>
                    <a:latin typeface="微软雅黑" panose="020B0503020204020204" pitchFamily="34" charset="-122"/>
                    <a:ea typeface="微软雅黑" panose="020B0503020204020204" pitchFamily="34" charset="-122"/>
                  </a:rPr>
                  <a:t>Go</a:t>
                </a:r>
                <a:r>
                  <a:rPr lang="zh-CN" altLang="en-US" dirty="0">
                    <a:solidFill>
                      <a:srgbClr val="284760"/>
                    </a:solidFill>
                    <a:latin typeface="微软雅黑" panose="020B0503020204020204" pitchFamily="34" charset="-122"/>
                    <a:ea typeface="微软雅黑" panose="020B0503020204020204" pitchFamily="34" charset="-122"/>
                  </a:rPr>
                  <a:t>语言：快速、高效。</a:t>
                </a:r>
                <a:endParaRPr lang="en-US" altLang="zh-CN" dirty="0">
                  <a:solidFill>
                    <a:srgbClr val="284760"/>
                  </a:solidFill>
                  <a:latin typeface="微软雅黑" panose="020B0503020204020204" pitchFamily="34" charset="-122"/>
                  <a:ea typeface="微软雅黑" panose="020B0503020204020204" pitchFamily="34" charset="-122"/>
                </a:endParaRPr>
              </a:p>
              <a:p>
                <a:pPr lvl="0"/>
                <a:r>
                  <a:rPr lang="en-US" altLang="zh-CN" dirty="0" err="1">
                    <a:solidFill>
                      <a:srgbClr val="284760"/>
                    </a:solidFill>
                    <a:latin typeface="微软雅黑" panose="020B0503020204020204" pitchFamily="34" charset="-122"/>
                    <a:ea typeface="微软雅黑" panose="020B0503020204020204" pitchFamily="34" charset="-122"/>
                  </a:rPr>
                  <a:t>Beego</a:t>
                </a:r>
                <a:r>
                  <a:rPr lang="zh-CN" altLang="en-US" dirty="0">
                    <a:solidFill>
                      <a:srgbClr val="284760"/>
                    </a:solidFill>
                    <a:latin typeface="微软雅黑" panose="020B0503020204020204" pitchFamily="34" charset="-122"/>
                    <a:ea typeface="微软雅黑" panose="020B0503020204020204" pitchFamily="34" charset="-122"/>
                  </a:rPr>
                  <a:t>框架：简单化、智能化、模块化、高性能。</a:t>
                </a:r>
                <a:endParaRPr lang="en-US" altLang="zh-CN" dirty="0">
                  <a:solidFill>
                    <a:srgbClr val="284760"/>
                  </a:solidFill>
                  <a:latin typeface="微软雅黑" panose="020B0503020204020204" pitchFamily="34" charset="-122"/>
                  <a:ea typeface="微软雅黑" panose="020B0503020204020204" pitchFamily="34" charset="-122"/>
                </a:endParaRPr>
              </a:p>
            </p:txBody>
          </p:sp>
          <p:sp>
            <p:nvSpPr>
              <p:cNvPr id="28" name="ïşḻîde">
                <a:extLst>
                  <a:ext uri="{FF2B5EF4-FFF2-40B4-BE49-F238E27FC236}">
                    <a16:creationId xmlns:a16="http://schemas.microsoft.com/office/drawing/2014/main" id="{672C05AD-8B18-49A2-9C05-257DF19BAFA8}"/>
                  </a:ext>
                </a:extLst>
              </p:cNvPr>
              <p:cNvSpPr/>
              <p:nvPr/>
            </p:nvSpPr>
            <p:spPr bwMode="auto">
              <a:xfrm>
                <a:off x="5161316" y="4411815"/>
                <a:ext cx="4491537" cy="262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en-US" altLang="zh-CN" dirty="0">
                    <a:solidFill>
                      <a:srgbClr val="284760"/>
                    </a:solidFill>
                    <a:latin typeface="微软雅黑" panose="020B0503020204020204" pitchFamily="34" charset="-122"/>
                    <a:ea typeface="微软雅黑" panose="020B0503020204020204" pitchFamily="34" charset="-122"/>
                  </a:rPr>
                  <a:t>PostgreSQL </a:t>
                </a:r>
                <a:r>
                  <a:rPr lang="zh-CN" altLang="en-US" dirty="0">
                    <a:solidFill>
                      <a:srgbClr val="284760"/>
                    </a:solidFill>
                    <a:latin typeface="微软雅黑" panose="020B0503020204020204" pitchFamily="34" charset="-122"/>
                    <a:ea typeface="微软雅黑" panose="020B0503020204020204" pitchFamily="34" charset="-122"/>
                  </a:rPr>
                  <a:t>：高并发性能稳定、字段类型多。</a:t>
                </a:r>
                <a:endParaRPr lang="en-US" altLang="zh-CN" b="1" dirty="0">
                  <a:solidFill>
                    <a:srgbClr val="284760"/>
                  </a:solidFill>
                  <a:latin typeface="微软雅黑" panose="020B0503020204020204" pitchFamily="34" charset="-122"/>
                  <a:ea typeface="微软雅黑" panose="020B0503020204020204" pitchFamily="34" charset="-122"/>
                </a:endParaRPr>
              </a:p>
            </p:txBody>
          </p:sp>
        </p:grpSp>
        <p:pic>
          <p:nvPicPr>
            <p:cNvPr id="4" name="图片 3">
              <a:extLst>
                <a:ext uri="{FF2B5EF4-FFF2-40B4-BE49-F238E27FC236}">
                  <a16:creationId xmlns:a16="http://schemas.microsoft.com/office/drawing/2014/main" id="{899198FA-6898-4EFE-BC49-D2A2AF8D9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4141" y="4289636"/>
              <a:ext cx="507175" cy="507176"/>
            </a:xfrm>
            <a:prstGeom prst="rect">
              <a:avLst/>
            </a:prstGeom>
          </p:spPr>
        </p:pic>
        <p:pic>
          <p:nvPicPr>
            <p:cNvPr id="8" name="图片 7">
              <a:extLst>
                <a:ext uri="{FF2B5EF4-FFF2-40B4-BE49-F238E27FC236}">
                  <a16:creationId xmlns:a16="http://schemas.microsoft.com/office/drawing/2014/main" id="{F4689F5C-6892-490D-BBE3-AB99998EF0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1316" y="3411411"/>
              <a:ext cx="507990" cy="474618"/>
            </a:xfrm>
            <a:prstGeom prst="rect">
              <a:avLst/>
            </a:prstGeom>
          </p:spPr>
        </p:pic>
        <p:pic>
          <p:nvPicPr>
            <p:cNvPr id="10" name="图片 9">
              <a:extLst>
                <a:ext uri="{FF2B5EF4-FFF2-40B4-BE49-F238E27FC236}">
                  <a16:creationId xmlns:a16="http://schemas.microsoft.com/office/drawing/2014/main" id="{90CDA63F-9F4D-44A6-B465-65BBAFAED8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4141" y="2506105"/>
              <a:ext cx="507175" cy="507176"/>
            </a:xfrm>
            <a:prstGeom prst="rect">
              <a:avLst/>
            </a:prstGeom>
          </p:spPr>
        </p:pic>
      </p:grpSp>
    </p:spTree>
    <p:extLst>
      <p:ext uri="{BB962C8B-B14F-4D97-AF65-F5344CB8AC3E}">
        <p14:creationId xmlns:p14="http://schemas.microsoft.com/office/powerpoint/2010/main" val="2372509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426658" y="335902"/>
            <a:ext cx="11310547" cy="6088864"/>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r>
              <a:rPr lang="zh-CN" altLang="en-US" b="1" dirty="0">
                <a:solidFill>
                  <a:srgbClr val="284760"/>
                </a:solidFill>
                <a:latin typeface="微软雅黑" panose="020B0503020204020204" pitchFamily="34" charset="-122"/>
                <a:ea typeface="微软雅黑" panose="020B0503020204020204" pitchFamily="34" charset="-122"/>
              </a:rPr>
              <a:t>需求分析 </a:t>
            </a:r>
            <a:r>
              <a:rPr lang="en-US" altLang="zh-CN" b="1" dirty="0">
                <a:solidFill>
                  <a:srgbClr val="284760"/>
                </a:solidFill>
                <a:latin typeface="微软雅黑" panose="020B0503020204020204" pitchFamily="34" charset="-122"/>
                <a:ea typeface="微软雅黑" panose="020B0503020204020204" pitchFamily="34" charset="-122"/>
              </a:rPr>
              <a:t>(</a:t>
            </a:r>
            <a:r>
              <a:rPr lang="zh-CN" altLang="en-US" b="1" dirty="0">
                <a:solidFill>
                  <a:srgbClr val="284760"/>
                </a:solidFill>
                <a:latin typeface="微软雅黑" panose="020B0503020204020204" pitchFamily="34" charset="-122"/>
                <a:ea typeface="微软雅黑" panose="020B0503020204020204" pitchFamily="34" charset="-122"/>
              </a:rPr>
              <a:t>总字数：</a:t>
            </a:r>
            <a:r>
              <a:rPr lang="en-US" altLang="zh-CN" b="1" dirty="0">
                <a:solidFill>
                  <a:srgbClr val="284760"/>
                </a:solidFill>
                <a:latin typeface="微软雅黑" panose="020B0503020204020204" pitchFamily="34" charset="-122"/>
                <a:ea typeface="微软雅黑" panose="020B0503020204020204" pitchFamily="34" charset="-122"/>
              </a:rPr>
              <a:t>8k)</a:t>
            </a: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zh-CN" altLang="en-US" sz="16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603164" y="434223"/>
            <a:ext cx="521243" cy="521243"/>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a:off x="450764" y="1091092"/>
            <a:ext cx="11175179" cy="0"/>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1167426" y="433234"/>
            <a:ext cx="32532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defTabSz="914377" fontAlgn="base">
              <a:lnSpc>
                <a:spcPct val="100000"/>
              </a:lnSpc>
              <a:spcBef>
                <a:spcPct val="0"/>
              </a:spcBef>
              <a:spcAft>
                <a:spcPct val="0"/>
              </a:spcAft>
              <a:buNone/>
              <a:defRPr/>
            </a:pPr>
            <a:r>
              <a:rPr lang="zh-CN" altLang="en-US" b="1" dirty="0">
                <a:solidFill>
                  <a:srgbClr val="284760"/>
                </a:solidFill>
                <a:latin typeface="微软雅黑" panose="020B0503020204020204" pitchFamily="34" charset="-122"/>
                <a:ea typeface="微软雅黑" panose="020B0503020204020204" pitchFamily="34" charset="-122"/>
              </a:rPr>
              <a:t>开发进展</a:t>
            </a:r>
            <a:endPar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7717B3AE-CC05-4870-A4DE-AE30E9CED1ED}"/>
              </a:ext>
            </a:extLst>
          </p:cNvPr>
          <p:cNvSpPr txBox="1"/>
          <p:nvPr/>
        </p:nvSpPr>
        <p:spPr>
          <a:xfrm>
            <a:off x="727789" y="1836805"/>
            <a:ext cx="2501244" cy="2862322"/>
          </a:xfrm>
          <a:prstGeom prst="rect">
            <a:avLst/>
          </a:prstGeom>
          <a:solidFill>
            <a:schemeClr val="bg1"/>
          </a:solid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开发文档规划：</a:t>
            </a:r>
            <a:endParaRPr lang="en-US" altLang="zh-CN" b="1"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可行性分析报告</a:t>
            </a:r>
            <a:r>
              <a:rPr lang="zh-CN" altLang="en-US" b="1" dirty="0">
                <a:solidFill>
                  <a:srgbClr val="FF0000"/>
                </a:solidFill>
                <a:latin typeface="微软雅黑" panose="020B0503020204020204" pitchFamily="34" charset="-122"/>
                <a:ea typeface="微软雅黑" panose="020B0503020204020204" pitchFamily="34" charset="-122"/>
              </a:rPr>
              <a:t>√</a:t>
            </a:r>
            <a:endParaRPr lang="en-US" altLang="zh-CN" b="1" dirty="0">
              <a:solidFill>
                <a:srgbClr val="FF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软件需求规格说明书</a:t>
            </a:r>
            <a:r>
              <a:rPr lang="zh-CN" altLang="en-US" b="1" dirty="0">
                <a:solidFill>
                  <a:srgbClr val="FF0000"/>
                </a:solidFill>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需求文档</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面向开发</a:t>
            </a:r>
            <a:r>
              <a:rPr lang="en-US" altLang="zh-CN" dirty="0">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项目进度规划</a:t>
            </a:r>
          </a:p>
          <a:p>
            <a:r>
              <a:rPr lang="zh-CN" altLang="en-US" dirty="0">
                <a:latin typeface="微软雅黑" panose="020B0503020204020204" pitchFamily="34" charset="-122"/>
                <a:ea typeface="微软雅黑" panose="020B0503020204020204" pitchFamily="34" charset="-122"/>
              </a:rPr>
              <a:t>软件测试计划</a:t>
            </a:r>
          </a:p>
          <a:p>
            <a:r>
              <a:rPr lang="zh-CN" altLang="en-US" dirty="0">
                <a:latin typeface="微软雅黑" panose="020B0503020204020204" pitchFamily="34" charset="-122"/>
                <a:ea typeface="微软雅黑" panose="020B0503020204020204" pitchFamily="34" charset="-122"/>
              </a:rPr>
              <a:t>软件测试用例</a:t>
            </a:r>
          </a:p>
          <a:p>
            <a:r>
              <a:rPr lang="zh-CN" altLang="en-US" dirty="0">
                <a:latin typeface="微软雅黑" panose="020B0503020204020204" pitchFamily="34" charset="-122"/>
                <a:ea typeface="微软雅黑" panose="020B0503020204020204" pitchFamily="34" charset="-122"/>
              </a:rPr>
              <a:t>软件测试报告</a:t>
            </a:r>
          </a:p>
          <a:p>
            <a:r>
              <a:rPr lang="zh-CN" altLang="en-US" dirty="0">
                <a:latin typeface="微软雅黑" panose="020B0503020204020204" pitchFamily="34" charset="-122"/>
                <a:ea typeface="微软雅黑" panose="020B0503020204020204" pitchFamily="34" charset="-122"/>
              </a:rPr>
              <a:t>用户手册</a:t>
            </a:r>
          </a:p>
          <a:p>
            <a:r>
              <a:rPr lang="zh-CN" altLang="en-US" dirty="0">
                <a:latin typeface="微软雅黑" panose="020B0503020204020204" pitchFamily="34" charset="-122"/>
                <a:ea typeface="微软雅黑" panose="020B0503020204020204" pitchFamily="34" charset="-122"/>
              </a:rPr>
              <a:t>项目总结报告</a:t>
            </a:r>
            <a:endParaRPr lang="en-US" altLang="zh-CN" dirty="0">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2FC71227-E9C7-47F3-B4B1-9DDF1BEB7E00}"/>
              </a:ext>
            </a:extLst>
          </p:cNvPr>
          <p:cNvPicPr>
            <a:picLocks noChangeAspect="1"/>
          </p:cNvPicPr>
          <p:nvPr/>
        </p:nvPicPr>
        <p:blipFill>
          <a:blip r:embed="rId4"/>
          <a:stretch>
            <a:fillRect/>
          </a:stretch>
        </p:blipFill>
        <p:spPr>
          <a:xfrm>
            <a:off x="3519220" y="1651867"/>
            <a:ext cx="2119127" cy="4239824"/>
          </a:xfrm>
          <a:prstGeom prst="rect">
            <a:avLst/>
          </a:prstGeom>
        </p:spPr>
      </p:pic>
      <p:pic>
        <p:nvPicPr>
          <p:cNvPr id="16" name="图片 15">
            <a:extLst>
              <a:ext uri="{FF2B5EF4-FFF2-40B4-BE49-F238E27FC236}">
                <a16:creationId xmlns:a16="http://schemas.microsoft.com/office/drawing/2014/main" id="{F11781D4-AD60-4890-896A-67D64142E286}"/>
              </a:ext>
            </a:extLst>
          </p:cNvPr>
          <p:cNvPicPr>
            <a:picLocks noChangeAspect="1"/>
          </p:cNvPicPr>
          <p:nvPr/>
        </p:nvPicPr>
        <p:blipFill rotWithShape="1">
          <a:blip r:embed="rId5"/>
          <a:srcRect r="35790"/>
          <a:stretch/>
        </p:blipFill>
        <p:spPr>
          <a:xfrm>
            <a:off x="6061569" y="1651867"/>
            <a:ext cx="2288285" cy="4239824"/>
          </a:xfrm>
          <a:prstGeom prst="rect">
            <a:avLst/>
          </a:prstGeom>
        </p:spPr>
      </p:pic>
      <p:pic>
        <p:nvPicPr>
          <p:cNvPr id="18" name="图片 17">
            <a:extLst>
              <a:ext uri="{FF2B5EF4-FFF2-40B4-BE49-F238E27FC236}">
                <a16:creationId xmlns:a16="http://schemas.microsoft.com/office/drawing/2014/main" id="{D5659B59-A1C6-4B0B-9AA2-8D5C08791169}"/>
              </a:ext>
            </a:extLst>
          </p:cNvPr>
          <p:cNvPicPr>
            <a:picLocks noChangeAspect="1"/>
          </p:cNvPicPr>
          <p:nvPr/>
        </p:nvPicPr>
        <p:blipFill>
          <a:blip r:embed="rId6"/>
          <a:stretch>
            <a:fillRect/>
          </a:stretch>
        </p:blipFill>
        <p:spPr>
          <a:xfrm>
            <a:off x="8773076" y="1651867"/>
            <a:ext cx="2099621" cy="4239824"/>
          </a:xfrm>
          <a:prstGeom prst="rect">
            <a:avLst/>
          </a:prstGeom>
        </p:spPr>
      </p:pic>
      <p:sp>
        <p:nvSpPr>
          <p:cNvPr id="21" name="文本框 20">
            <a:extLst>
              <a:ext uri="{FF2B5EF4-FFF2-40B4-BE49-F238E27FC236}">
                <a16:creationId xmlns:a16="http://schemas.microsoft.com/office/drawing/2014/main" id="{826184DA-1578-4374-A591-EA0D186E6567}"/>
              </a:ext>
            </a:extLst>
          </p:cNvPr>
          <p:cNvSpPr txBox="1"/>
          <p:nvPr/>
        </p:nvSpPr>
        <p:spPr>
          <a:xfrm>
            <a:off x="521229" y="5957317"/>
            <a:ext cx="3244362" cy="369332"/>
          </a:xfrm>
          <a:prstGeom prst="rect">
            <a:avLst/>
          </a:prstGeom>
          <a:noFill/>
        </p:spPr>
        <p:txBody>
          <a:bodyPr wrap="square" rtlCol="0">
            <a:spAutoFit/>
          </a:bodyPr>
          <a:lstStyle/>
          <a:p>
            <a:r>
              <a:rPr lang="zh-CN" altLang="en-US" b="1" dirty="0"/>
              <a:t>详细文档内容见中期检查附件</a:t>
            </a:r>
          </a:p>
        </p:txBody>
      </p:sp>
    </p:spTree>
    <p:extLst>
      <p:ext uri="{BB962C8B-B14F-4D97-AF65-F5344CB8AC3E}">
        <p14:creationId xmlns:p14="http://schemas.microsoft.com/office/powerpoint/2010/main" val="42643983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426658" y="335902"/>
            <a:ext cx="11310547" cy="6088864"/>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r>
              <a:rPr lang="zh-CN" altLang="en-US" b="1" dirty="0">
                <a:solidFill>
                  <a:srgbClr val="284760"/>
                </a:solidFill>
                <a:latin typeface="微软雅黑" panose="020B0503020204020204" pitchFamily="34" charset="-122"/>
                <a:ea typeface="微软雅黑" panose="020B0503020204020204" pitchFamily="34" charset="-122"/>
              </a:rPr>
              <a:t>软件设计</a:t>
            </a:r>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zh-CN" altLang="en-US" sz="16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603164" y="434223"/>
            <a:ext cx="521243" cy="521243"/>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a:off x="450764" y="1091092"/>
            <a:ext cx="11175179" cy="0"/>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1167426" y="433234"/>
            <a:ext cx="32532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defTabSz="914377" fontAlgn="base">
              <a:lnSpc>
                <a:spcPct val="100000"/>
              </a:lnSpc>
              <a:spcBef>
                <a:spcPct val="0"/>
              </a:spcBef>
              <a:spcAft>
                <a:spcPct val="0"/>
              </a:spcAft>
              <a:buNone/>
              <a:defRPr/>
            </a:pPr>
            <a:r>
              <a:rPr lang="zh-CN" altLang="en-US" b="1" dirty="0">
                <a:solidFill>
                  <a:srgbClr val="284760"/>
                </a:solidFill>
                <a:latin typeface="微软雅黑" panose="020B0503020204020204" pitchFamily="34" charset="-122"/>
                <a:ea typeface="微软雅黑" panose="020B0503020204020204" pitchFamily="34" charset="-122"/>
              </a:rPr>
              <a:t>开发进展</a:t>
            </a:r>
            <a:endPar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826184DA-1578-4374-A591-EA0D186E6567}"/>
              </a:ext>
            </a:extLst>
          </p:cNvPr>
          <p:cNvSpPr txBox="1"/>
          <p:nvPr/>
        </p:nvSpPr>
        <p:spPr>
          <a:xfrm>
            <a:off x="521229" y="5957317"/>
            <a:ext cx="3244362" cy="369332"/>
          </a:xfrm>
          <a:prstGeom prst="rect">
            <a:avLst/>
          </a:prstGeom>
          <a:noFill/>
        </p:spPr>
        <p:txBody>
          <a:bodyPr wrap="square" rtlCol="0">
            <a:spAutoFit/>
          </a:bodyPr>
          <a:lstStyle/>
          <a:p>
            <a:r>
              <a:rPr lang="zh-CN" altLang="en-US" b="1" dirty="0"/>
              <a:t>详细文档内容见中期检查附件</a:t>
            </a:r>
          </a:p>
        </p:txBody>
      </p:sp>
      <p:pic>
        <p:nvPicPr>
          <p:cNvPr id="6" name="图片 5">
            <a:extLst>
              <a:ext uri="{FF2B5EF4-FFF2-40B4-BE49-F238E27FC236}">
                <a16:creationId xmlns:a16="http://schemas.microsoft.com/office/drawing/2014/main" id="{58A59025-1943-4DE0-A72C-D0C994B29E91}"/>
              </a:ext>
            </a:extLst>
          </p:cNvPr>
          <p:cNvPicPr>
            <a:picLocks noChangeAspect="1"/>
          </p:cNvPicPr>
          <p:nvPr/>
        </p:nvPicPr>
        <p:blipFill>
          <a:blip r:embed="rId4"/>
          <a:stretch>
            <a:fillRect/>
          </a:stretch>
        </p:blipFill>
        <p:spPr>
          <a:xfrm>
            <a:off x="909194" y="1710656"/>
            <a:ext cx="1884865" cy="3217060"/>
          </a:xfrm>
          <a:prstGeom prst="rect">
            <a:avLst/>
          </a:prstGeom>
        </p:spPr>
      </p:pic>
      <p:pic>
        <p:nvPicPr>
          <p:cNvPr id="8" name="图片 7">
            <a:extLst>
              <a:ext uri="{FF2B5EF4-FFF2-40B4-BE49-F238E27FC236}">
                <a16:creationId xmlns:a16="http://schemas.microsoft.com/office/drawing/2014/main" id="{26A265E9-EA1C-4A19-87DE-29AF787DCDD1}"/>
              </a:ext>
            </a:extLst>
          </p:cNvPr>
          <p:cNvPicPr>
            <a:picLocks noChangeAspect="1"/>
          </p:cNvPicPr>
          <p:nvPr/>
        </p:nvPicPr>
        <p:blipFill>
          <a:blip r:embed="rId5"/>
          <a:stretch>
            <a:fillRect/>
          </a:stretch>
        </p:blipFill>
        <p:spPr>
          <a:xfrm>
            <a:off x="3014897" y="1710656"/>
            <a:ext cx="1884865" cy="3217060"/>
          </a:xfrm>
          <a:prstGeom prst="rect">
            <a:avLst/>
          </a:prstGeom>
        </p:spPr>
      </p:pic>
      <p:grpSp>
        <p:nvGrpSpPr>
          <p:cNvPr id="11" name="组合 10">
            <a:extLst>
              <a:ext uri="{FF2B5EF4-FFF2-40B4-BE49-F238E27FC236}">
                <a16:creationId xmlns:a16="http://schemas.microsoft.com/office/drawing/2014/main" id="{C84C7403-D9D0-4E5D-8CEA-321DFFBEA726}"/>
              </a:ext>
            </a:extLst>
          </p:cNvPr>
          <p:cNvGrpSpPr/>
          <p:nvPr/>
        </p:nvGrpSpPr>
        <p:grpSpPr>
          <a:xfrm>
            <a:off x="6401868" y="1710656"/>
            <a:ext cx="4689091" cy="3217060"/>
            <a:chOff x="6401868" y="1710656"/>
            <a:chExt cx="4689091" cy="3217060"/>
          </a:xfrm>
        </p:grpSpPr>
        <p:pic>
          <p:nvPicPr>
            <p:cNvPr id="9" name="图片 8">
              <a:extLst>
                <a:ext uri="{FF2B5EF4-FFF2-40B4-BE49-F238E27FC236}">
                  <a16:creationId xmlns:a16="http://schemas.microsoft.com/office/drawing/2014/main" id="{23AA1C51-9DEB-428F-9874-CF2B30315E40}"/>
                </a:ext>
              </a:extLst>
            </p:cNvPr>
            <p:cNvPicPr>
              <a:picLocks noChangeAspect="1"/>
            </p:cNvPicPr>
            <p:nvPr/>
          </p:nvPicPr>
          <p:blipFill>
            <a:blip r:embed="rId6"/>
            <a:stretch>
              <a:fillRect/>
            </a:stretch>
          </p:blipFill>
          <p:spPr>
            <a:xfrm>
              <a:off x="6410959" y="1710656"/>
              <a:ext cx="4680000" cy="1704000"/>
            </a:xfrm>
            <a:prstGeom prst="rect">
              <a:avLst/>
            </a:prstGeom>
          </p:spPr>
        </p:pic>
        <p:pic>
          <p:nvPicPr>
            <p:cNvPr id="10" name="图片 9">
              <a:extLst>
                <a:ext uri="{FF2B5EF4-FFF2-40B4-BE49-F238E27FC236}">
                  <a16:creationId xmlns:a16="http://schemas.microsoft.com/office/drawing/2014/main" id="{F1043004-7646-4F77-B2BD-174841C9388C}"/>
                </a:ext>
              </a:extLst>
            </p:cNvPr>
            <p:cNvPicPr>
              <a:picLocks noChangeAspect="1"/>
            </p:cNvPicPr>
            <p:nvPr/>
          </p:nvPicPr>
          <p:blipFill>
            <a:blip r:embed="rId7"/>
            <a:stretch>
              <a:fillRect/>
            </a:stretch>
          </p:blipFill>
          <p:spPr>
            <a:xfrm>
              <a:off x="6401868" y="3384000"/>
              <a:ext cx="4680000" cy="1543716"/>
            </a:xfrm>
            <a:prstGeom prst="rect">
              <a:avLst/>
            </a:prstGeom>
          </p:spPr>
        </p:pic>
      </p:grpSp>
      <p:sp>
        <p:nvSpPr>
          <p:cNvPr id="12" name="文本框 11">
            <a:extLst>
              <a:ext uri="{FF2B5EF4-FFF2-40B4-BE49-F238E27FC236}">
                <a16:creationId xmlns:a16="http://schemas.microsoft.com/office/drawing/2014/main" id="{E630DBAE-655E-4B9F-8692-6082929BA43D}"/>
              </a:ext>
            </a:extLst>
          </p:cNvPr>
          <p:cNvSpPr txBox="1"/>
          <p:nvPr/>
        </p:nvSpPr>
        <p:spPr>
          <a:xfrm>
            <a:off x="1611672" y="5078967"/>
            <a:ext cx="2364774" cy="369332"/>
          </a:xfrm>
          <a:prstGeom prst="rect">
            <a:avLst/>
          </a:prstGeom>
          <a:noFill/>
        </p:spPr>
        <p:txBody>
          <a:bodyPr wrap="square" rtlCol="0">
            <a:spAutoFit/>
          </a:bodyPr>
          <a:lstStyle/>
          <a:p>
            <a:r>
              <a:rPr lang="zh-CN" altLang="en-US" dirty="0"/>
              <a:t>原型设计：</a:t>
            </a:r>
            <a:r>
              <a:rPr lang="en-US" altLang="zh-CN" dirty="0"/>
              <a:t>Axure RP8</a:t>
            </a:r>
            <a:endParaRPr lang="zh-CN" altLang="en-US" dirty="0"/>
          </a:p>
        </p:txBody>
      </p:sp>
      <p:sp>
        <p:nvSpPr>
          <p:cNvPr id="23" name="文本框 22">
            <a:extLst>
              <a:ext uri="{FF2B5EF4-FFF2-40B4-BE49-F238E27FC236}">
                <a16:creationId xmlns:a16="http://schemas.microsoft.com/office/drawing/2014/main" id="{BF59E678-1E12-47FC-8F6B-2DF729301CF1}"/>
              </a:ext>
            </a:extLst>
          </p:cNvPr>
          <p:cNvSpPr txBox="1"/>
          <p:nvPr/>
        </p:nvSpPr>
        <p:spPr>
          <a:xfrm>
            <a:off x="7447484" y="5078967"/>
            <a:ext cx="2606950" cy="369332"/>
          </a:xfrm>
          <a:prstGeom prst="rect">
            <a:avLst/>
          </a:prstGeom>
          <a:noFill/>
        </p:spPr>
        <p:txBody>
          <a:bodyPr wrap="square" rtlCol="0">
            <a:spAutoFit/>
          </a:bodyPr>
          <a:lstStyle/>
          <a:p>
            <a:r>
              <a:rPr lang="en-US" altLang="zh-CN" dirty="0"/>
              <a:t>UI</a:t>
            </a:r>
            <a:r>
              <a:rPr lang="zh-CN" altLang="en-US" dirty="0"/>
              <a:t>交互设计：</a:t>
            </a:r>
            <a:r>
              <a:rPr lang="en-US" altLang="zh-CN" dirty="0"/>
              <a:t>Adobe XD</a:t>
            </a:r>
            <a:endParaRPr lang="zh-CN" altLang="en-US" dirty="0"/>
          </a:p>
        </p:txBody>
      </p:sp>
    </p:spTree>
    <p:extLst>
      <p:ext uri="{BB962C8B-B14F-4D97-AF65-F5344CB8AC3E}">
        <p14:creationId xmlns:p14="http://schemas.microsoft.com/office/powerpoint/2010/main" val="3764145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426658" y="335902"/>
            <a:ext cx="11310547" cy="6088864"/>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en-US" altLang="zh-CN" b="1" dirty="0">
              <a:solidFill>
                <a:srgbClr val="284760"/>
              </a:solidFill>
              <a:latin typeface="微软雅黑" panose="020B0503020204020204" pitchFamily="34" charset="-122"/>
              <a:ea typeface="微软雅黑" panose="020B0503020204020204" pitchFamily="34" charset="-122"/>
            </a:endParaRPr>
          </a:p>
          <a:p>
            <a:pPr lvl="0"/>
            <a:endParaRPr lang="zh-CN" altLang="en-US" sz="16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603164" y="434223"/>
            <a:ext cx="521243" cy="521243"/>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a:off x="450764" y="1091092"/>
            <a:ext cx="11175179" cy="0"/>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1167426" y="433234"/>
            <a:ext cx="32532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defTabSz="914377" fontAlgn="base">
              <a:lnSpc>
                <a:spcPct val="100000"/>
              </a:lnSpc>
              <a:spcBef>
                <a:spcPct val="0"/>
              </a:spcBef>
              <a:spcAft>
                <a:spcPct val="0"/>
              </a:spcAft>
              <a:buNone/>
              <a:defRPr/>
            </a:pPr>
            <a:r>
              <a:rPr lang="zh-CN" altLang="en-US" b="1" dirty="0">
                <a:solidFill>
                  <a:srgbClr val="284760"/>
                </a:solidFill>
                <a:latin typeface="微软雅黑" panose="020B0503020204020204" pitchFamily="34" charset="-122"/>
                <a:ea typeface="微软雅黑" panose="020B0503020204020204" pitchFamily="34" charset="-122"/>
              </a:rPr>
              <a:t>开发进展</a:t>
            </a:r>
            <a:endPar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E630DBAE-655E-4B9F-8692-6082929BA43D}"/>
              </a:ext>
            </a:extLst>
          </p:cNvPr>
          <p:cNvSpPr txBox="1"/>
          <p:nvPr/>
        </p:nvSpPr>
        <p:spPr>
          <a:xfrm>
            <a:off x="603164" y="2397579"/>
            <a:ext cx="3206770" cy="1938992"/>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页面数：</a:t>
            </a:r>
            <a:r>
              <a:rPr lang="en-US" altLang="zh-CN" sz="2000" dirty="0">
                <a:latin typeface="微软雅黑" panose="020B0503020204020204" pitchFamily="34" charset="-122"/>
                <a:ea typeface="微软雅黑" panose="020B0503020204020204" pitchFamily="34" charset="-122"/>
              </a:rPr>
              <a:t>30/32</a:t>
            </a:r>
          </a:p>
          <a:p>
            <a:r>
              <a:rPr lang="zh-CN" altLang="en-US" sz="2000" dirty="0">
                <a:latin typeface="微软雅黑" panose="020B0503020204020204" pitchFamily="34" charset="-122"/>
                <a:ea typeface="微软雅黑" panose="020B0503020204020204" pitchFamily="34" charset="-122"/>
              </a:rPr>
              <a:t>前端开发已完成部分：</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个人中心全部</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发现全部</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课程全部</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公共部分</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题目详情</a:t>
            </a:r>
            <a:endParaRPr lang="en-US" altLang="zh-CN" sz="2000" dirty="0">
              <a:latin typeface="微软雅黑" panose="020B0503020204020204" pitchFamily="34" charset="-122"/>
              <a:ea typeface="微软雅黑" panose="020B0503020204020204" pitchFamily="34" charset="-122"/>
            </a:endParaRPr>
          </a:p>
        </p:txBody>
      </p:sp>
      <p:grpSp>
        <p:nvGrpSpPr>
          <p:cNvPr id="14" name="组合 13">
            <a:extLst>
              <a:ext uri="{FF2B5EF4-FFF2-40B4-BE49-F238E27FC236}">
                <a16:creationId xmlns:a16="http://schemas.microsoft.com/office/drawing/2014/main" id="{5A4C26DF-277B-47C0-A496-2F5E9A875C4F}"/>
              </a:ext>
            </a:extLst>
          </p:cNvPr>
          <p:cNvGrpSpPr/>
          <p:nvPr/>
        </p:nvGrpSpPr>
        <p:grpSpPr>
          <a:xfrm>
            <a:off x="3459844" y="2164892"/>
            <a:ext cx="4145476" cy="2704230"/>
            <a:chOff x="6380588" y="2018864"/>
            <a:chExt cx="4740592" cy="3194486"/>
          </a:xfrm>
        </p:grpSpPr>
        <p:pic>
          <p:nvPicPr>
            <p:cNvPr id="2" name="图片 1">
              <a:extLst>
                <a:ext uri="{FF2B5EF4-FFF2-40B4-BE49-F238E27FC236}">
                  <a16:creationId xmlns:a16="http://schemas.microsoft.com/office/drawing/2014/main" id="{FDCCC689-FA1D-4119-A6AD-2D49E72F39E3}"/>
                </a:ext>
              </a:extLst>
            </p:cNvPr>
            <p:cNvPicPr>
              <a:picLocks noChangeAspect="1"/>
            </p:cNvPicPr>
            <p:nvPr/>
          </p:nvPicPr>
          <p:blipFill>
            <a:blip r:embed="rId4"/>
            <a:stretch>
              <a:fillRect/>
            </a:stretch>
          </p:blipFill>
          <p:spPr>
            <a:xfrm>
              <a:off x="6870013" y="2018864"/>
              <a:ext cx="4251167" cy="2585323"/>
            </a:xfrm>
            <a:prstGeom prst="rect">
              <a:avLst/>
            </a:prstGeom>
          </p:spPr>
        </p:pic>
        <p:pic>
          <p:nvPicPr>
            <p:cNvPr id="4" name="图片 3">
              <a:extLst>
                <a:ext uri="{FF2B5EF4-FFF2-40B4-BE49-F238E27FC236}">
                  <a16:creationId xmlns:a16="http://schemas.microsoft.com/office/drawing/2014/main" id="{9BDEE95E-545D-4A79-94D7-FBE1F7211E97}"/>
                </a:ext>
              </a:extLst>
            </p:cNvPr>
            <p:cNvPicPr>
              <a:picLocks noChangeAspect="1"/>
            </p:cNvPicPr>
            <p:nvPr/>
          </p:nvPicPr>
          <p:blipFill>
            <a:blip r:embed="rId5"/>
            <a:stretch>
              <a:fillRect/>
            </a:stretch>
          </p:blipFill>
          <p:spPr>
            <a:xfrm>
              <a:off x="6621544" y="2337472"/>
              <a:ext cx="4258680" cy="2585323"/>
            </a:xfrm>
            <a:prstGeom prst="rect">
              <a:avLst/>
            </a:prstGeom>
          </p:spPr>
        </p:pic>
        <p:pic>
          <p:nvPicPr>
            <p:cNvPr id="13" name="图片 12">
              <a:extLst>
                <a:ext uri="{FF2B5EF4-FFF2-40B4-BE49-F238E27FC236}">
                  <a16:creationId xmlns:a16="http://schemas.microsoft.com/office/drawing/2014/main" id="{6E85CC15-02A5-4FFD-99E3-623C2556520F}"/>
                </a:ext>
              </a:extLst>
            </p:cNvPr>
            <p:cNvPicPr>
              <a:picLocks noChangeAspect="1"/>
            </p:cNvPicPr>
            <p:nvPr/>
          </p:nvPicPr>
          <p:blipFill>
            <a:blip r:embed="rId6"/>
            <a:stretch>
              <a:fillRect/>
            </a:stretch>
          </p:blipFill>
          <p:spPr>
            <a:xfrm>
              <a:off x="6380588" y="2628026"/>
              <a:ext cx="4264925" cy="2585324"/>
            </a:xfrm>
            <a:prstGeom prst="rect">
              <a:avLst/>
            </a:prstGeom>
          </p:spPr>
        </p:pic>
      </p:grpSp>
      <p:sp>
        <p:nvSpPr>
          <p:cNvPr id="25" name="文本框 24">
            <a:extLst>
              <a:ext uri="{FF2B5EF4-FFF2-40B4-BE49-F238E27FC236}">
                <a16:creationId xmlns:a16="http://schemas.microsoft.com/office/drawing/2014/main" id="{576E02A4-25C7-4D37-9A30-BF9F87C4C112}"/>
              </a:ext>
            </a:extLst>
          </p:cNvPr>
          <p:cNvSpPr txBox="1"/>
          <p:nvPr/>
        </p:nvSpPr>
        <p:spPr>
          <a:xfrm>
            <a:off x="4249428" y="5066304"/>
            <a:ext cx="1846571"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部分前端代码</a:t>
            </a:r>
            <a:endParaRPr lang="en-US" altLang="zh-CN" sz="2000" dirty="0">
              <a:latin typeface="微软雅黑" panose="020B0503020204020204" pitchFamily="34" charset="-122"/>
              <a:ea typeface="微软雅黑" panose="020B0503020204020204" pitchFamily="34" charset="-122"/>
            </a:endParaRPr>
          </a:p>
        </p:txBody>
      </p:sp>
      <p:pic>
        <p:nvPicPr>
          <p:cNvPr id="26" name="图片 25">
            <a:extLst>
              <a:ext uri="{FF2B5EF4-FFF2-40B4-BE49-F238E27FC236}">
                <a16:creationId xmlns:a16="http://schemas.microsoft.com/office/drawing/2014/main" id="{12DDB533-5C06-4F89-AA71-671592F17BA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2511" y="1323780"/>
            <a:ext cx="1444473" cy="3006644"/>
          </a:xfrm>
          <a:prstGeom prst="rect">
            <a:avLst/>
          </a:prstGeom>
        </p:spPr>
      </p:pic>
      <p:pic>
        <p:nvPicPr>
          <p:cNvPr id="27" name="图片 26">
            <a:extLst>
              <a:ext uri="{FF2B5EF4-FFF2-40B4-BE49-F238E27FC236}">
                <a16:creationId xmlns:a16="http://schemas.microsoft.com/office/drawing/2014/main" id="{CAD59EF7-92BF-4E26-BCBF-0DF5EA65899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28747" y="1608821"/>
            <a:ext cx="1444469" cy="3006636"/>
          </a:xfrm>
          <a:prstGeom prst="rect">
            <a:avLst/>
          </a:prstGeom>
        </p:spPr>
      </p:pic>
      <p:pic>
        <p:nvPicPr>
          <p:cNvPr id="33" name="图片 32">
            <a:extLst>
              <a:ext uri="{FF2B5EF4-FFF2-40B4-BE49-F238E27FC236}">
                <a16:creationId xmlns:a16="http://schemas.microsoft.com/office/drawing/2014/main" id="{FC025536-F461-4853-90F5-2319ACB1F8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05905" y="1386409"/>
            <a:ext cx="1513670" cy="3006645"/>
          </a:xfrm>
          <a:prstGeom prst="rect">
            <a:avLst/>
          </a:prstGeom>
        </p:spPr>
      </p:pic>
      <p:pic>
        <p:nvPicPr>
          <p:cNvPr id="29" name="图片 28">
            <a:extLst>
              <a:ext uri="{FF2B5EF4-FFF2-40B4-BE49-F238E27FC236}">
                <a16:creationId xmlns:a16="http://schemas.microsoft.com/office/drawing/2014/main" id="{19DC8427-4C7C-4F83-AFF5-90F2B4FDE976}"/>
              </a:ext>
            </a:extLst>
          </p:cNvPr>
          <p:cNvPicPr>
            <a:picLocks noChangeAspect="1"/>
          </p:cNvPicPr>
          <p:nvPr/>
        </p:nvPicPr>
        <p:blipFill>
          <a:blip r:embed="rId10"/>
          <a:stretch>
            <a:fillRect/>
          </a:stretch>
        </p:blipFill>
        <p:spPr>
          <a:xfrm>
            <a:off x="9078467" y="1458959"/>
            <a:ext cx="1521678" cy="3006637"/>
          </a:xfrm>
          <a:prstGeom prst="rect">
            <a:avLst/>
          </a:prstGeom>
        </p:spPr>
      </p:pic>
      <p:pic>
        <p:nvPicPr>
          <p:cNvPr id="31" name="图片 30">
            <a:extLst>
              <a:ext uri="{FF2B5EF4-FFF2-40B4-BE49-F238E27FC236}">
                <a16:creationId xmlns:a16="http://schemas.microsoft.com/office/drawing/2014/main" id="{49855B78-1929-48F1-88B9-4D32DFEA26B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57527" y="1535499"/>
            <a:ext cx="1598010" cy="3006644"/>
          </a:xfrm>
          <a:prstGeom prst="rect">
            <a:avLst/>
          </a:prstGeom>
        </p:spPr>
      </p:pic>
      <p:pic>
        <p:nvPicPr>
          <p:cNvPr id="32" name="图片 31">
            <a:extLst>
              <a:ext uri="{FF2B5EF4-FFF2-40B4-BE49-F238E27FC236}">
                <a16:creationId xmlns:a16="http://schemas.microsoft.com/office/drawing/2014/main" id="{D2F43DEC-8B25-43A7-800E-DBE4137B1D6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43266" y="1709706"/>
            <a:ext cx="1691237" cy="3006645"/>
          </a:xfrm>
          <a:prstGeom prst="rect">
            <a:avLst/>
          </a:prstGeom>
        </p:spPr>
      </p:pic>
      <p:pic>
        <p:nvPicPr>
          <p:cNvPr id="30" name="图片 29">
            <a:extLst>
              <a:ext uri="{FF2B5EF4-FFF2-40B4-BE49-F238E27FC236}">
                <a16:creationId xmlns:a16="http://schemas.microsoft.com/office/drawing/2014/main" id="{B2C7076A-3C46-4A45-8198-BBE7729264B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65616" y="1793509"/>
            <a:ext cx="1691237" cy="3006645"/>
          </a:xfrm>
          <a:prstGeom prst="rect">
            <a:avLst/>
          </a:prstGeom>
        </p:spPr>
      </p:pic>
      <p:pic>
        <p:nvPicPr>
          <p:cNvPr id="28" name="图片 27">
            <a:extLst>
              <a:ext uri="{FF2B5EF4-FFF2-40B4-BE49-F238E27FC236}">
                <a16:creationId xmlns:a16="http://schemas.microsoft.com/office/drawing/2014/main" id="{2E9887FA-DB1A-4FB8-A441-8E41763DA42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65541" y="1907899"/>
            <a:ext cx="1562119" cy="3006644"/>
          </a:xfrm>
          <a:prstGeom prst="rect">
            <a:avLst/>
          </a:prstGeom>
        </p:spPr>
      </p:pic>
      <p:sp>
        <p:nvSpPr>
          <p:cNvPr id="34" name="文本框 33">
            <a:extLst>
              <a:ext uri="{FF2B5EF4-FFF2-40B4-BE49-F238E27FC236}">
                <a16:creationId xmlns:a16="http://schemas.microsoft.com/office/drawing/2014/main" id="{A157D4FC-80A7-43D5-84E2-2AE2F3FB3862}"/>
              </a:ext>
            </a:extLst>
          </p:cNvPr>
          <p:cNvSpPr txBox="1"/>
          <p:nvPr/>
        </p:nvSpPr>
        <p:spPr>
          <a:xfrm>
            <a:off x="8665598" y="5099735"/>
            <a:ext cx="1846571"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部分前端页面</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968635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440726" y="405098"/>
            <a:ext cx="11310547" cy="5991532"/>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zh-CN" altLang="en-US" sz="2000" b="1" dirty="0">
                <a:solidFill>
                  <a:srgbClr val="284760"/>
                </a:solidFill>
                <a:latin typeface="微软雅黑" panose="020B0503020204020204" pitchFamily="34" charset="-122"/>
                <a:ea typeface="微软雅黑" panose="020B0503020204020204" pitchFamily="34" charset="-122"/>
              </a:rPr>
              <a:t>接口设计：使用接口管理平台</a:t>
            </a:r>
            <a:r>
              <a:rPr lang="en-US" altLang="zh-CN" sz="2000" b="1" dirty="0" err="1">
                <a:solidFill>
                  <a:srgbClr val="FF0000"/>
                </a:solidFill>
                <a:latin typeface="微软雅黑" panose="020B0503020204020204" pitchFamily="34" charset="-122"/>
                <a:ea typeface="微软雅黑" panose="020B0503020204020204" pitchFamily="34" charset="-122"/>
              </a:rPr>
              <a:t>YApi</a:t>
            </a:r>
            <a:endParaRPr lang="en-US" altLang="zh-CN" sz="2000" b="1" dirty="0">
              <a:solidFill>
                <a:srgbClr val="FF000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743123" y="568863"/>
            <a:ext cx="521243" cy="521243"/>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a:off x="590723" y="1225732"/>
            <a:ext cx="11010556" cy="0"/>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1307385" y="567874"/>
            <a:ext cx="32532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defTabSz="914377" fontAlgn="base">
              <a:lnSpc>
                <a:spcPct val="100000"/>
              </a:lnSpc>
              <a:spcBef>
                <a:spcPct val="0"/>
              </a:spcBef>
              <a:spcAft>
                <a:spcPct val="0"/>
              </a:spcAft>
              <a:buNone/>
              <a:defRPr/>
            </a:pPr>
            <a:r>
              <a:rPr lang="zh-CN" altLang="en-US" b="1" dirty="0">
                <a:solidFill>
                  <a:srgbClr val="284760"/>
                </a:solidFill>
                <a:latin typeface="微软雅黑" panose="020B0503020204020204" pitchFamily="34" charset="-122"/>
                <a:ea typeface="微软雅黑" panose="020B0503020204020204" pitchFamily="34" charset="-122"/>
              </a:rPr>
              <a:t>技术成果及进展</a:t>
            </a:r>
            <a:endPar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endParaRPr>
          </a:p>
        </p:txBody>
      </p:sp>
      <p:pic>
        <p:nvPicPr>
          <p:cNvPr id="6" name="图片 5">
            <a:extLst>
              <a:ext uri="{FF2B5EF4-FFF2-40B4-BE49-F238E27FC236}">
                <a16:creationId xmlns:a16="http://schemas.microsoft.com/office/drawing/2014/main" id="{1CE631F5-849C-4816-99CF-9D5E5396D40C}"/>
              </a:ext>
            </a:extLst>
          </p:cNvPr>
          <p:cNvPicPr>
            <a:picLocks noChangeAspect="1"/>
          </p:cNvPicPr>
          <p:nvPr/>
        </p:nvPicPr>
        <p:blipFill>
          <a:blip r:embed="rId4"/>
          <a:stretch>
            <a:fillRect/>
          </a:stretch>
        </p:blipFill>
        <p:spPr>
          <a:xfrm>
            <a:off x="760029" y="2248722"/>
            <a:ext cx="4507765" cy="2660059"/>
          </a:xfrm>
          <a:prstGeom prst="rect">
            <a:avLst/>
          </a:prstGeom>
        </p:spPr>
      </p:pic>
      <p:pic>
        <p:nvPicPr>
          <p:cNvPr id="8" name="图片 7">
            <a:extLst>
              <a:ext uri="{FF2B5EF4-FFF2-40B4-BE49-F238E27FC236}">
                <a16:creationId xmlns:a16="http://schemas.microsoft.com/office/drawing/2014/main" id="{D858E3E3-3754-4D48-895B-1196B7625AFB}"/>
              </a:ext>
            </a:extLst>
          </p:cNvPr>
          <p:cNvPicPr>
            <a:picLocks noChangeAspect="1"/>
          </p:cNvPicPr>
          <p:nvPr/>
        </p:nvPicPr>
        <p:blipFill>
          <a:blip r:embed="rId5"/>
          <a:stretch>
            <a:fillRect/>
          </a:stretch>
        </p:blipFill>
        <p:spPr>
          <a:xfrm>
            <a:off x="5525729" y="2248722"/>
            <a:ext cx="5725996" cy="2660059"/>
          </a:xfrm>
          <a:prstGeom prst="rect">
            <a:avLst/>
          </a:prstGeom>
        </p:spPr>
      </p:pic>
      <p:sp>
        <p:nvSpPr>
          <p:cNvPr id="9" name="文本框 8">
            <a:extLst>
              <a:ext uri="{FF2B5EF4-FFF2-40B4-BE49-F238E27FC236}">
                <a16:creationId xmlns:a16="http://schemas.microsoft.com/office/drawing/2014/main" id="{AF1E1B5C-93B7-4566-8016-96589386912D}"/>
              </a:ext>
            </a:extLst>
          </p:cNvPr>
          <p:cNvSpPr txBox="1"/>
          <p:nvPr/>
        </p:nvSpPr>
        <p:spPr>
          <a:xfrm>
            <a:off x="1602659" y="5132439"/>
            <a:ext cx="2054942" cy="369332"/>
          </a:xfrm>
          <a:prstGeom prst="rect">
            <a:avLst/>
          </a:prstGeom>
          <a:noFill/>
        </p:spPr>
        <p:txBody>
          <a:bodyPr wrap="square" rtlCol="0">
            <a:spAutoFit/>
          </a:bodyPr>
          <a:lstStyle/>
          <a:p>
            <a:r>
              <a:rPr lang="zh-CN" altLang="en-US" dirty="0"/>
              <a:t>图</a:t>
            </a:r>
            <a:r>
              <a:rPr lang="en-US" altLang="zh-CN" dirty="0"/>
              <a:t>1 </a:t>
            </a:r>
            <a:r>
              <a:rPr lang="zh-CN" altLang="en-US" dirty="0"/>
              <a:t>部分接口代码</a:t>
            </a:r>
          </a:p>
        </p:txBody>
      </p:sp>
      <p:sp>
        <p:nvSpPr>
          <p:cNvPr id="10" name="矩形 9">
            <a:extLst>
              <a:ext uri="{FF2B5EF4-FFF2-40B4-BE49-F238E27FC236}">
                <a16:creationId xmlns:a16="http://schemas.microsoft.com/office/drawing/2014/main" id="{84CB5640-B255-4B26-B796-5AAEABA08A5B}"/>
              </a:ext>
            </a:extLst>
          </p:cNvPr>
          <p:cNvSpPr/>
          <p:nvPr/>
        </p:nvSpPr>
        <p:spPr>
          <a:xfrm>
            <a:off x="7541981" y="5057638"/>
            <a:ext cx="1984839" cy="369332"/>
          </a:xfrm>
          <a:prstGeom prst="rect">
            <a:avLst/>
          </a:prstGeom>
        </p:spPr>
        <p:txBody>
          <a:bodyPr wrap="none">
            <a:spAutoFit/>
          </a:bodyPr>
          <a:lstStyle/>
          <a:p>
            <a:r>
              <a:rPr lang="zh-CN" altLang="en-US" dirty="0"/>
              <a:t>图</a:t>
            </a:r>
            <a:r>
              <a:rPr lang="en-US" altLang="zh-CN" dirty="0"/>
              <a:t>1 </a:t>
            </a:r>
            <a:r>
              <a:rPr lang="zh-CN" altLang="en-US" dirty="0"/>
              <a:t>部分接口代码</a:t>
            </a:r>
          </a:p>
        </p:txBody>
      </p:sp>
    </p:spTree>
    <p:extLst>
      <p:ext uri="{BB962C8B-B14F-4D97-AF65-F5344CB8AC3E}">
        <p14:creationId xmlns:p14="http://schemas.microsoft.com/office/powerpoint/2010/main" val="2220110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440726" y="405098"/>
            <a:ext cx="11310547" cy="5991532"/>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743123" y="568863"/>
            <a:ext cx="521243" cy="521243"/>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a:off x="590723" y="1225732"/>
            <a:ext cx="11010556" cy="0"/>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1307385" y="567874"/>
            <a:ext cx="32532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defTabSz="914377" fontAlgn="base">
              <a:lnSpc>
                <a:spcPct val="100000"/>
              </a:lnSpc>
              <a:spcBef>
                <a:spcPct val="0"/>
              </a:spcBef>
              <a:spcAft>
                <a:spcPct val="0"/>
              </a:spcAft>
              <a:buNone/>
              <a:defRPr/>
            </a:pPr>
            <a:r>
              <a:rPr lang="zh-CN" altLang="en-US" b="1" dirty="0">
                <a:solidFill>
                  <a:srgbClr val="284760"/>
                </a:solidFill>
                <a:latin typeface="微软雅黑" panose="020B0503020204020204" pitchFamily="34" charset="-122"/>
                <a:ea typeface="微软雅黑" panose="020B0503020204020204" pitchFamily="34" charset="-122"/>
              </a:rPr>
              <a:t>技术成果及进展</a:t>
            </a:r>
            <a:endPar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endParaRPr>
          </a:p>
        </p:txBody>
      </p:sp>
      <p:sp>
        <p:nvSpPr>
          <p:cNvPr id="10" name="矩形 9">
            <a:extLst>
              <a:ext uri="{FF2B5EF4-FFF2-40B4-BE49-F238E27FC236}">
                <a16:creationId xmlns:a16="http://schemas.microsoft.com/office/drawing/2014/main" id="{84CB5640-B255-4B26-B796-5AAEABA08A5B}"/>
              </a:ext>
            </a:extLst>
          </p:cNvPr>
          <p:cNvSpPr/>
          <p:nvPr/>
        </p:nvSpPr>
        <p:spPr>
          <a:xfrm>
            <a:off x="7689465" y="5448300"/>
            <a:ext cx="2159566" cy="369332"/>
          </a:xfrm>
          <a:prstGeom prst="rect">
            <a:avLst/>
          </a:prstGeom>
        </p:spPr>
        <p:txBody>
          <a:bodyPr wrap="none">
            <a:spAutoFit/>
          </a:bodyPr>
          <a:lstStyle/>
          <a:p>
            <a:r>
              <a:rPr lang="zh-CN" altLang="en-US" dirty="0"/>
              <a:t>图</a:t>
            </a:r>
            <a:r>
              <a:rPr lang="en-US" altLang="zh-CN" dirty="0"/>
              <a:t>1 </a:t>
            </a:r>
            <a:r>
              <a:rPr lang="zh-CN" altLang="en-US" dirty="0"/>
              <a:t>部分数据库</a:t>
            </a:r>
            <a:r>
              <a:rPr lang="en-US" altLang="zh-CN" dirty="0"/>
              <a:t>json</a:t>
            </a:r>
            <a:endParaRPr lang="zh-CN" altLang="en-US" dirty="0"/>
          </a:p>
        </p:txBody>
      </p:sp>
      <p:pic>
        <p:nvPicPr>
          <p:cNvPr id="12" name="图片 11">
            <a:extLst>
              <a:ext uri="{FF2B5EF4-FFF2-40B4-BE49-F238E27FC236}">
                <a16:creationId xmlns:a16="http://schemas.microsoft.com/office/drawing/2014/main" id="{12148E59-699B-4B8B-AD79-8AC37B0EC6F4}"/>
              </a:ext>
            </a:extLst>
          </p:cNvPr>
          <p:cNvPicPr>
            <a:picLocks noChangeAspect="1"/>
          </p:cNvPicPr>
          <p:nvPr/>
        </p:nvPicPr>
        <p:blipFill>
          <a:blip r:embed="rId4"/>
          <a:stretch>
            <a:fillRect/>
          </a:stretch>
        </p:blipFill>
        <p:spPr>
          <a:xfrm>
            <a:off x="7770174" y="1572340"/>
            <a:ext cx="2637570" cy="3296962"/>
          </a:xfrm>
          <a:prstGeom prst="rect">
            <a:avLst/>
          </a:prstGeom>
        </p:spPr>
      </p:pic>
      <p:pic>
        <p:nvPicPr>
          <p:cNvPr id="4" name="图片 3">
            <a:extLst>
              <a:ext uri="{FF2B5EF4-FFF2-40B4-BE49-F238E27FC236}">
                <a16:creationId xmlns:a16="http://schemas.microsoft.com/office/drawing/2014/main" id="{A9D79029-F391-4651-B21E-9FCA60C590CC}"/>
              </a:ext>
            </a:extLst>
          </p:cNvPr>
          <p:cNvPicPr>
            <a:picLocks noChangeAspect="1"/>
          </p:cNvPicPr>
          <p:nvPr/>
        </p:nvPicPr>
        <p:blipFill>
          <a:blip r:embed="rId5"/>
          <a:stretch>
            <a:fillRect/>
          </a:stretch>
        </p:blipFill>
        <p:spPr>
          <a:xfrm>
            <a:off x="7538138" y="1763658"/>
            <a:ext cx="2869606" cy="3477530"/>
          </a:xfrm>
          <a:prstGeom prst="rect">
            <a:avLst/>
          </a:prstGeom>
        </p:spPr>
      </p:pic>
      <p:pic>
        <p:nvPicPr>
          <p:cNvPr id="2" name="图片 1">
            <a:extLst>
              <a:ext uri="{FF2B5EF4-FFF2-40B4-BE49-F238E27FC236}">
                <a16:creationId xmlns:a16="http://schemas.microsoft.com/office/drawing/2014/main" id="{D00D1626-0CBF-4AC4-AB08-E6AC790B0B49}"/>
              </a:ext>
            </a:extLst>
          </p:cNvPr>
          <p:cNvPicPr>
            <a:picLocks noChangeAspect="1"/>
          </p:cNvPicPr>
          <p:nvPr/>
        </p:nvPicPr>
        <p:blipFill>
          <a:blip r:embed="rId6"/>
          <a:stretch>
            <a:fillRect/>
          </a:stretch>
        </p:blipFill>
        <p:spPr>
          <a:xfrm>
            <a:off x="7329448" y="1983355"/>
            <a:ext cx="2637570" cy="3464944"/>
          </a:xfrm>
          <a:prstGeom prst="rect">
            <a:avLst/>
          </a:prstGeom>
        </p:spPr>
      </p:pic>
      <p:pic>
        <p:nvPicPr>
          <p:cNvPr id="14" name="图片 13">
            <a:extLst>
              <a:ext uri="{FF2B5EF4-FFF2-40B4-BE49-F238E27FC236}">
                <a16:creationId xmlns:a16="http://schemas.microsoft.com/office/drawing/2014/main" id="{D4A67F79-1CEF-4DF5-9797-B126ED3601A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3123" y="1446432"/>
            <a:ext cx="6158717" cy="4532389"/>
          </a:xfrm>
          <a:prstGeom prst="rect">
            <a:avLst/>
          </a:prstGeom>
        </p:spPr>
      </p:pic>
    </p:spTree>
    <p:extLst>
      <p:ext uri="{BB962C8B-B14F-4D97-AF65-F5344CB8AC3E}">
        <p14:creationId xmlns:p14="http://schemas.microsoft.com/office/powerpoint/2010/main" val="3950406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440726" y="405098"/>
            <a:ext cx="11310547" cy="5991532"/>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743123" y="568863"/>
            <a:ext cx="521243" cy="521243"/>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a:off x="590723" y="1225732"/>
            <a:ext cx="11010556" cy="0"/>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1307385" y="567874"/>
            <a:ext cx="32532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defTabSz="914377" fontAlgn="base">
              <a:lnSpc>
                <a:spcPct val="100000"/>
              </a:lnSpc>
              <a:spcBef>
                <a:spcPct val="0"/>
              </a:spcBef>
              <a:spcAft>
                <a:spcPct val="0"/>
              </a:spcAft>
              <a:buNone/>
              <a:defRPr/>
            </a:pPr>
            <a:r>
              <a:rPr lang="zh-CN" altLang="en-US" b="1" dirty="0">
                <a:solidFill>
                  <a:srgbClr val="284760"/>
                </a:solidFill>
                <a:latin typeface="微软雅黑" panose="020B0503020204020204" pitchFamily="34" charset="-122"/>
                <a:ea typeface="微软雅黑" panose="020B0503020204020204" pitchFamily="34" charset="-122"/>
              </a:rPr>
              <a:t>技术成果及进展</a:t>
            </a:r>
            <a:endPar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endParaRPr>
          </a:p>
        </p:txBody>
      </p:sp>
      <p:sp>
        <p:nvSpPr>
          <p:cNvPr id="10" name="矩形 9">
            <a:extLst>
              <a:ext uri="{FF2B5EF4-FFF2-40B4-BE49-F238E27FC236}">
                <a16:creationId xmlns:a16="http://schemas.microsoft.com/office/drawing/2014/main" id="{84CB5640-B255-4B26-B796-5AAEABA08A5B}"/>
              </a:ext>
            </a:extLst>
          </p:cNvPr>
          <p:cNvSpPr/>
          <p:nvPr/>
        </p:nvSpPr>
        <p:spPr>
          <a:xfrm>
            <a:off x="7689465" y="5448300"/>
            <a:ext cx="2031325" cy="369332"/>
          </a:xfrm>
          <a:prstGeom prst="rect">
            <a:avLst/>
          </a:prstGeom>
        </p:spPr>
        <p:txBody>
          <a:bodyPr wrap="none">
            <a:spAutoFit/>
          </a:bodyPr>
          <a:lstStyle/>
          <a:p>
            <a:r>
              <a:rPr lang="zh-CN" altLang="en-US" dirty="0"/>
              <a:t>后端部分代码展示</a:t>
            </a:r>
          </a:p>
        </p:txBody>
      </p:sp>
      <p:pic>
        <p:nvPicPr>
          <p:cNvPr id="11" name="图片 10">
            <a:extLst>
              <a:ext uri="{FF2B5EF4-FFF2-40B4-BE49-F238E27FC236}">
                <a16:creationId xmlns:a16="http://schemas.microsoft.com/office/drawing/2014/main" id="{56337098-98DE-4AE6-94BF-7F16D481B303}"/>
              </a:ext>
            </a:extLst>
          </p:cNvPr>
          <p:cNvPicPr>
            <a:picLocks noChangeAspect="1"/>
          </p:cNvPicPr>
          <p:nvPr/>
        </p:nvPicPr>
        <p:blipFill>
          <a:blip r:embed="rId4"/>
          <a:stretch>
            <a:fillRect/>
          </a:stretch>
        </p:blipFill>
        <p:spPr>
          <a:xfrm>
            <a:off x="6930553" y="1525774"/>
            <a:ext cx="3121841" cy="3440237"/>
          </a:xfrm>
          <a:prstGeom prst="rect">
            <a:avLst/>
          </a:prstGeom>
        </p:spPr>
      </p:pic>
      <p:pic>
        <p:nvPicPr>
          <p:cNvPr id="6" name="图片 5">
            <a:extLst>
              <a:ext uri="{FF2B5EF4-FFF2-40B4-BE49-F238E27FC236}">
                <a16:creationId xmlns:a16="http://schemas.microsoft.com/office/drawing/2014/main" id="{11111AEF-DC6C-4A85-BF56-6DB2E381C7DD}"/>
              </a:ext>
            </a:extLst>
          </p:cNvPr>
          <p:cNvPicPr>
            <a:picLocks noChangeAspect="1"/>
          </p:cNvPicPr>
          <p:nvPr/>
        </p:nvPicPr>
        <p:blipFill rotWithShape="1">
          <a:blip r:embed="rId5"/>
          <a:srcRect r="37775"/>
          <a:stretch/>
        </p:blipFill>
        <p:spPr>
          <a:xfrm>
            <a:off x="6791695" y="1639155"/>
            <a:ext cx="2974943" cy="3521762"/>
          </a:xfrm>
          <a:prstGeom prst="rect">
            <a:avLst/>
          </a:prstGeom>
        </p:spPr>
      </p:pic>
      <p:pic>
        <p:nvPicPr>
          <p:cNvPr id="8" name="图片 7">
            <a:extLst>
              <a:ext uri="{FF2B5EF4-FFF2-40B4-BE49-F238E27FC236}">
                <a16:creationId xmlns:a16="http://schemas.microsoft.com/office/drawing/2014/main" id="{C79342DD-2FD3-48A1-A07F-00B0F189870D}"/>
              </a:ext>
            </a:extLst>
          </p:cNvPr>
          <p:cNvPicPr>
            <a:picLocks noChangeAspect="1"/>
          </p:cNvPicPr>
          <p:nvPr/>
        </p:nvPicPr>
        <p:blipFill>
          <a:blip r:embed="rId6"/>
          <a:stretch>
            <a:fillRect/>
          </a:stretch>
        </p:blipFill>
        <p:spPr>
          <a:xfrm>
            <a:off x="1719476" y="1425671"/>
            <a:ext cx="2109645" cy="4022628"/>
          </a:xfrm>
          <a:prstGeom prst="rect">
            <a:avLst/>
          </a:prstGeom>
        </p:spPr>
      </p:pic>
      <p:pic>
        <p:nvPicPr>
          <p:cNvPr id="9" name="图片 8">
            <a:extLst>
              <a:ext uri="{FF2B5EF4-FFF2-40B4-BE49-F238E27FC236}">
                <a16:creationId xmlns:a16="http://schemas.microsoft.com/office/drawing/2014/main" id="{B0FD8F4C-B257-418E-B3AB-AF685E8E6648}"/>
              </a:ext>
            </a:extLst>
          </p:cNvPr>
          <p:cNvPicPr>
            <a:picLocks noChangeAspect="1"/>
          </p:cNvPicPr>
          <p:nvPr/>
        </p:nvPicPr>
        <p:blipFill>
          <a:blip r:embed="rId7"/>
          <a:stretch>
            <a:fillRect/>
          </a:stretch>
        </p:blipFill>
        <p:spPr>
          <a:xfrm>
            <a:off x="6639435" y="1799829"/>
            <a:ext cx="2974943" cy="3546465"/>
          </a:xfrm>
          <a:prstGeom prst="rect">
            <a:avLst/>
          </a:prstGeom>
        </p:spPr>
      </p:pic>
      <p:sp>
        <p:nvSpPr>
          <p:cNvPr id="21" name="矩形 20">
            <a:extLst>
              <a:ext uri="{FF2B5EF4-FFF2-40B4-BE49-F238E27FC236}">
                <a16:creationId xmlns:a16="http://schemas.microsoft.com/office/drawing/2014/main" id="{8D0A7958-6B46-44DA-A6FE-328F8865ED26}"/>
              </a:ext>
            </a:extLst>
          </p:cNvPr>
          <p:cNvSpPr/>
          <p:nvPr/>
        </p:nvSpPr>
        <p:spPr>
          <a:xfrm>
            <a:off x="1989468" y="5448300"/>
            <a:ext cx="1569660" cy="369332"/>
          </a:xfrm>
          <a:prstGeom prst="rect">
            <a:avLst/>
          </a:prstGeom>
        </p:spPr>
        <p:txBody>
          <a:bodyPr wrap="none">
            <a:spAutoFit/>
          </a:bodyPr>
          <a:lstStyle/>
          <a:p>
            <a:r>
              <a:rPr lang="zh-CN" altLang="en-US" dirty="0"/>
              <a:t>后端代码目录</a:t>
            </a:r>
          </a:p>
        </p:txBody>
      </p:sp>
    </p:spTree>
    <p:extLst>
      <p:ext uri="{BB962C8B-B14F-4D97-AF65-F5344CB8AC3E}">
        <p14:creationId xmlns:p14="http://schemas.microsoft.com/office/powerpoint/2010/main" val="3853108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440726" y="405098"/>
            <a:ext cx="11310547" cy="5991532"/>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b="1" dirty="0">
                <a:solidFill>
                  <a:srgbClr val="284760"/>
                </a:solidFill>
                <a:latin typeface="微软雅黑" panose="020B0503020204020204" pitchFamily="34" charset="-122"/>
                <a:ea typeface="微软雅黑" panose="020B0503020204020204" pitchFamily="34" charset="-122"/>
              </a:rPr>
              <a:t>1.</a:t>
            </a:r>
            <a:r>
              <a:rPr lang="zh-CN" altLang="en-US" b="1" dirty="0">
                <a:solidFill>
                  <a:srgbClr val="284760"/>
                </a:solidFill>
                <a:latin typeface="微软雅黑" panose="020B0503020204020204" pitchFamily="34" charset="-122"/>
                <a:ea typeface="微软雅黑" panose="020B0503020204020204" pitchFamily="34" charset="-122"/>
              </a:rPr>
              <a:t>如何快速且高效地完成主要教学流程？</a:t>
            </a:r>
            <a:endParaRPr lang="en-US" altLang="zh-CN" b="1" dirty="0">
              <a:solidFill>
                <a:srgbClr val="284760"/>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284760"/>
                </a:solidFill>
                <a:latin typeface="微软雅黑" panose="020B0503020204020204" pitchFamily="34" charset="-122"/>
                <a:ea typeface="微软雅黑" panose="020B0503020204020204" pitchFamily="34" charset="-122"/>
              </a:rPr>
              <a:t>华文学院实地了解教学过程和教学模式，参考大量教学资料，比如各科试卷、课程词汇。</a:t>
            </a:r>
            <a:endParaRPr lang="en-US" altLang="zh-CN" dirty="0">
              <a:solidFill>
                <a:srgbClr val="284760"/>
              </a:solidFill>
              <a:latin typeface="微软雅黑" panose="020B0503020204020204" pitchFamily="34" charset="-122"/>
              <a:ea typeface="微软雅黑" panose="020B0503020204020204" pitchFamily="34" charset="-122"/>
            </a:endParaRPr>
          </a:p>
          <a:p>
            <a:pPr>
              <a:lnSpc>
                <a:spcPct val="150000"/>
              </a:lnSpc>
            </a:pPr>
            <a:r>
              <a:rPr lang="en-US" altLang="zh-CN" b="1" dirty="0">
                <a:solidFill>
                  <a:srgbClr val="284760"/>
                </a:solidFill>
                <a:latin typeface="微软雅黑" panose="020B0503020204020204" pitchFamily="34" charset="-122"/>
                <a:ea typeface="微软雅黑" panose="020B0503020204020204" pitchFamily="34" charset="-122"/>
              </a:rPr>
              <a:t>2.</a:t>
            </a:r>
            <a:r>
              <a:rPr lang="zh-CN" altLang="en-US" b="1" dirty="0">
                <a:solidFill>
                  <a:srgbClr val="284760"/>
                </a:solidFill>
                <a:latin typeface="微软雅黑" panose="020B0503020204020204" pitchFamily="34" charset="-122"/>
                <a:ea typeface="微软雅黑" panose="020B0503020204020204" pitchFamily="34" charset="-122"/>
              </a:rPr>
              <a:t>智能教学辅助系统的</a:t>
            </a:r>
            <a:r>
              <a:rPr lang="en-US" altLang="zh-CN" b="1" dirty="0">
                <a:solidFill>
                  <a:srgbClr val="284760"/>
                </a:solidFill>
                <a:latin typeface="微软雅黑" panose="020B0503020204020204" pitchFamily="34" charset="-122"/>
                <a:ea typeface="微软雅黑" panose="020B0503020204020204" pitchFamily="34" charset="-122"/>
              </a:rPr>
              <a:t>”</a:t>
            </a:r>
            <a:r>
              <a:rPr lang="zh-CN" altLang="en-US" b="1" dirty="0">
                <a:solidFill>
                  <a:srgbClr val="284760"/>
                </a:solidFill>
                <a:latin typeface="微软雅黑" panose="020B0503020204020204" pitchFamily="34" charset="-122"/>
                <a:ea typeface="微软雅黑" panose="020B0503020204020204" pitchFamily="34" charset="-122"/>
              </a:rPr>
              <a:t>智能</a:t>
            </a:r>
            <a:r>
              <a:rPr lang="en-US" altLang="zh-CN" b="1" dirty="0">
                <a:solidFill>
                  <a:srgbClr val="284760"/>
                </a:solidFill>
                <a:latin typeface="微软雅黑" panose="020B0503020204020204" pitchFamily="34" charset="-122"/>
                <a:ea typeface="微软雅黑" panose="020B0503020204020204" pitchFamily="34" charset="-122"/>
              </a:rPr>
              <a:t>”</a:t>
            </a:r>
            <a:r>
              <a:rPr lang="zh-CN" altLang="en-US" b="1" dirty="0">
                <a:solidFill>
                  <a:srgbClr val="284760"/>
                </a:solidFill>
                <a:latin typeface="微软雅黑" panose="020B0503020204020204" pitchFamily="34" charset="-122"/>
                <a:ea typeface="微软雅黑" panose="020B0503020204020204" pitchFamily="34" charset="-122"/>
              </a:rPr>
              <a:t>是如何体现的？</a:t>
            </a:r>
            <a:endParaRPr lang="en-US" altLang="zh-CN" b="1" dirty="0">
              <a:solidFill>
                <a:srgbClr val="284760"/>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284760"/>
                </a:solidFill>
                <a:latin typeface="微软雅黑" panose="020B0503020204020204" pitchFamily="34" charset="-122"/>
                <a:ea typeface="微软雅黑" panose="020B0503020204020204" pitchFamily="34" charset="-122"/>
              </a:rPr>
              <a:t>学生在学生端不断练习题目，根据以往做题情况推送不同难度、不同相关知识点的题目给学生，帮助学生拓展知识面和巩固相关知识。</a:t>
            </a:r>
            <a:endParaRPr lang="en-US" altLang="zh-CN" dirty="0">
              <a:solidFill>
                <a:srgbClr val="284760"/>
              </a:solidFill>
              <a:latin typeface="微软雅黑" panose="020B0503020204020204" pitchFamily="34" charset="-122"/>
              <a:ea typeface="微软雅黑" panose="020B0503020204020204" pitchFamily="34" charset="-122"/>
            </a:endParaRPr>
          </a:p>
          <a:p>
            <a:pPr>
              <a:lnSpc>
                <a:spcPct val="150000"/>
              </a:lnSpc>
            </a:pPr>
            <a:r>
              <a:rPr lang="en-US" altLang="zh-CN" b="1" dirty="0">
                <a:solidFill>
                  <a:srgbClr val="284760"/>
                </a:solidFill>
                <a:latin typeface="微软雅黑" panose="020B0503020204020204" pitchFamily="34" charset="-122"/>
                <a:ea typeface="微软雅黑" panose="020B0503020204020204" pitchFamily="34" charset="-122"/>
              </a:rPr>
              <a:t>3.</a:t>
            </a:r>
            <a:r>
              <a:rPr lang="zh-CN" altLang="en-US" b="1" dirty="0">
                <a:solidFill>
                  <a:srgbClr val="284760"/>
                </a:solidFill>
                <a:latin typeface="微软雅黑" panose="020B0503020204020204" pitchFamily="34" charset="-122"/>
                <a:ea typeface="微软雅黑" panose="020B0503020204020204" pitchFamily="34" charset="-122"/>
              </a:rPr>
              <a:t>如何利用软件工程的思想去管理整个开发流程？如何保证需求的相对稳定性以减少反复开发的开销？</a:t>
            </a:r>
            <a:endParaRPr lang="en-US" altLang="zh-CN" b="1" dirty="0">
              <a:solidFill>
                <a:srgbClr val="284760"/>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284760"/>
                </a:solidFill>
                <a:latin typeface="微软雅黑" panose="020B0503020204020204" pitchFamily="34" charset="-122"/>
                <a:ea typeface="微软雅黑" panose="020B0503020204020204" pitchFamily="34" charset="-122"/>
              </a:rPr>
              <a:t>需求取舍，比如暂时舍弃了课程地图、学生注册等需求。</a:t>
            </a:r>
            <a:endParaRPr lang="en-US" altLang="zh-CN" dirty="0">
              <a:solidFill>
                <a:srgbClr val="284760"/>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284760"/>
                </a:solidFill>
                <a:latin typeface="微软雅黑" panose="020B0503020204020204" pitchFamily="34" charset="-122"/>
                <a:ea typeface="微软雅黑" panose="020B0503020204020204" pitchFamily="34" charset="-122"/>
              </a:rPr>
              <a:t>项目流程分为需求与设计、开发、测试三部分，严格按流程进行，避免设计缺陷导致反复的情况。</a:t>
            </a:r>
            <a:endParaRPr lang="en-US" altLang="zh-CN"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743123" y="568863"/>
            <a:ext cx="521243" cy="521243"/>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a:off x="590723" y="1225732"/>
            <a:ext cx="11010556" cy="0"/>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1307385" y="567874"/>
            <a:ext cx="32532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defTabSz="914377" fontAlgn="base">
              <a:lnSpc>
                <a:spcPct val="100000"/>
              </a:lnSpc>
              <a:spcBef>
                <a:spcPct val="0"/>
              </a:spcBef>
              <a:spcAft>
                <a:spcPct val="0"/>
              </a:spcAft>
              <a:buNone/>
              <a:defRPr/>
            </a:pPr>
            <a:r>
              <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技术难点</a:t>
            </a:r>
          </a:p>
        </p:txBody>
      </p:sp>
    </p:spTree>
    <p:extLst>
      <p:ext uri="{BB962C8B-B14F-4D97-AF65-F5344CB8AC3E}">
        <p14:creationId xmlns:p14="http://schemas.microsoft.com/office/powerpoint/2010/main" val="13834946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2A43629-C877-4F5B-AE54-0A37BE9F0483}"/>
              </a:ext>
            </a:extLst>
          </p:cNvPr>
          <p:cNvGrpSpPr/>
          <p:nvPr/>
        </p:nvGrpSpPr>
        <p:grpSpPr>
          <a:xfrm flipV="1">
            <a:off x="0" y="1"/>
            <a:ext cx="12192000" cy="6858001"/>
            <a:chOff x="0" y="0"/>
            <a:chExt cx="12192000" cy="6858001"/>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2"/>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0" name="矩形: 圆角 19">
            <a:extLst>
              <a:ext uri="{FF2B5EF4-FFF2-40B4-BE49-F238E27FC236}">
                <a16:creationId xmlns:a16="http://schemas.microsoft.com/office/drawing/2014/main" id="{24EBDCF2-D65B-4C60-B1BC-079AE49DCC1D}"/>
              </a:ext>
            </a:extLst>
          </p:cNvPr>
          <p:cNvSpPr/>
          <p:nvPr/>
        </p:nvSpPr>
        <p:spPr>
          <a:xfrm>
            <a:off x="546101" y="685800"/>
            <a:ext cx="11099800" cy="5486400"/>
          </a:xfrm>
          <a:prstGeom prst="roundRect">
            <a:avLst>
              <a:gd name="adj" fmla="val 6463"/>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srgbClr val="E6E6E6"/>
                </a:solidFill>
              </a:ln>
              <a:solidFill>
                <a:prstClr val="white"/>
              </a:solidFill>
              <a:effectLst/>
              <a:uLnTx/>
              <a:uFillTx/>
              <a:latin typeface="等线" panose="020F0502020204030204"/>
              <a:ea typeface="等线" panose="02010600030101010101" pitchFamily="2" charset="-122"/>
              <a:cs typeface="+mn-cs"/>
            </a:endParaRPr>
          </a:p>
        </p:txBody>
      </p:sp>
      <p:sp>
        <p:nvSpPr>
          <p:cNvPr id="101" name="任意多边形: 形状 100">
            <a:extLst>
              <a:ext uri="{FF2B5EF4-FFF2-40B4-BE49-F238E27FC236}">
                <a16:creationId xmlns:a16="http://schemas.microsoft.com/office/drawing/2014/main" id="{E9640C39-D4E6-4A51-80D4-DFB72A672797}"/>
              </a:ext>
            </a:extLst>
          </p:cNvPr>
          <p:cNvSpPr/>
          <p:nvPr/>
        </p:nvSpPr>
        <p:spPr>
          <a:xfrm>
            <a:off x="3886200" y="457795"/>
            <a:ext cx="4419600" cy="951904"/>
          </a:xfrm>
          <a:custGeom>
            <a:avLst/>
            <a:gdLst>
              <a:gd name="connsiteX0" fmla="*/ 2406 w 4419600"/>
              <a:gd name="connsiteY0" fmla="*/ 0 h 1393356"/>
              <a:gd name="connsiteX1" fmla="*/ 4419600 w 4419600"/>
              <a:gd name="connsiteY1" fmla="*/ 0 h 1393356"/>
              <a:gd name="connsiteX2" fmla="*/ 4419600 w 4419600"/>
              <a:gd name="connsiteY2" fmla="*/ 263604 h 1393356"/>
              <a:gd name="connsiteX3" fmla="*/ 4419600 w 4419600"/>
              <a:gd name="connsiteY3" fmla="*/ 433137 h 1393356"/>
              <a:gd name="connsiteX4" fmla="*/ 4419600 w 4419600"/>
              <a:gd name="connsiteY4" fmla="*/ 1167400 h 1393356"/>
              <a:gd name="connsiteX5" fmla="*/ 4193644 w 4419600"/>
              <a:gd name="connsiteY5" fmla="*/ 1393356 h 1393356"/>
              <a:gd name="connsiteX6" fmla="*/ 225956 w 4419600"/>
              <a:gd name="connsiteY6" fmla="*/ 1393356 h 1393356"/>
              <a:gd name="connsiteX7" fmla="*/ 0 w 4419600"/>
              <a:gd name="connsiteY7" fmla="*/ 1167400 h 1393356"/>
              <a:gd name="connsiteX8" fmla="*/ 0 w 4419600"/>
              <a:gd name="connsiteY8" fmla="*/ 263604 h 1393356"/>
              <a:gd name="connsiteX9" fmla="*/ 2406 w 4419600"/>
              <a:gd name="connsiteY9" fmla="*/ 251687 h 139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19600" h="1393356">
                <a:moveTo>
                  <a:pt x="2406" y="0"/>
                </a:moveTo>
                <a:lnTo>
                  <a:pt x="4419600" y="0"/>
                </a:lnTo>
                <a:lnTo>
                  <a:pt x="4419600" y="263604"/>
                </a:lnTo>
                <a:lnTo>
                  <a:pt x="4419600" y="433137"/>
                </a:lnTo>
                <a:lnTo>
                  <a:pt x="4419600" y="1167400"/>
                </a:lnTo>
                <a:cubicBezTo>
                  <a:pt x="4419600" y="1292192"/>
                  <a:pt x="4318436" y="1393356"/>
                  <a:pt x="4193644" y="1393356"/>
                </a:cubicBezTo>
                <a:lnTo>
                  <a:pt x="225956" y="1393356"/>
                </a:lnTo>
                <a:cubicBezTo>
                  <a:pt x="101164" y="1393356"/>
                  <a:pt x="0" y="1292192"/>
                  <a:pt x="0" y="1167400"/>
                </a:cubicBezTo>
                <a:lnTo>
                  <a:pt x="0" y="263604"/>
                </a:lnTo>
                <a:lnTo>
                  <a:pt x="2406" y="251687"/>
                </a:lnTo>
                <a:close/>
              </a:path>
            </a:pathLst>
          </a:cu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等腰三角形 8">
            <a:extLst>
              <a:ext uri="{FF2B5EF4-FFF2-40B4-BE49-F238E27FC236}">
                <a16:creationId xmlns:a16="http://schemas.microsoft.com/office/drawing/2014/main" id="{600D9887-203D-43A5-A330-956722E3CC20}"/>
              </a:ext>
            </a:extLst>
          </p:cNvPr>
          <p:cNvSpPr/>
          <p:nvPr/>
        </p:nvSpPr>
        <p:spPr>
          <a:xfrm>
            <a:off x="8305800" y="457795"/>
            <a:ext cx="328061" cy="245252"/>
          </a:xfrm>
          <a:prstGeom prst="triangle">
            <a:avLst>
              <a:gd name="adj" fmla="val 0"/>
            </a:avLst>
          </a:pr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2" name="等腰三角形 101">
            <a:extLst>
              <a:ext uri="{FF2B5EF4-FFF2-40B4-BE49-F238E27FC236}">
                <a16:creationId xmlns:a16="http://schemas.microsoft.com/office/drawing/2014/main" id="{D6A417E7-65AE-44B8-A220-405CB77691B4}"/>
              </a:ext>
            </a:extLst>
          </p:cNvPr>
          <p:cNvSpPr/>
          <p:nvPr/>
        </p:nvSpPr>
        <p:spPr>
          <a:xfrm flipH="1">
            <a:off x="3558140" y="456239"/>
            <a:ext cx="328061" cy="245252"/>
          </a:xfrm>
          <a:prstGeom prst="triangle">
            <a:avLst>
              <a:gd name="adj" fmla="val 0"/>
            </a:avLst>
          </a:pr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文本框 10">
            <a:extLst>
              <a:ext uri="{FF2B5EF4-FFF2-40B4-BE49-F238E27FC236}">
                <a16:creationId xmlns:a16="http://schemas.microsoft.com/office/drawing/2014/main" id="{44DE9E5A-F0E1-4E4B-AFFC-8F385776FAC8}"/>
              </a:ext>
            </a:extLst>
          </p:cNvPr>
          <p:cNvSpPr txBox="1"/>
          <p:nvPr/>
        </p:nvSpPr>
        <p:spPr>
          <a:xfrm>
            <a:off x="4036866" y="614202"/>
            <a:ext cx="4118271" cy="707886"/>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blipFill>
                  <a:blip r:embed="rId3"/>
                  <a:stretch>
                    <a:fillRect/>
                  </a:stretch>
                </a:blipFill>
                <a:effectLst/>
                <a:uLnTx/>
                <a:uFillTx/>
                <a:latin typeface="微软雅黑" panose="020B0503020204020204" pitchFamily="34" charset="-122"/>
                <a:ea typeface="微软雅黑" panose="020B0503020204020204" pitchFamily="34" charset="-122"/>
                <a:cs typeface="+mn-cs"/>
              </a:rPr>
              <a:t>主要内容</a:t>
            </a:r>
          </a:p>
        </p:txBody>
      </p:sp>
      <p:grpSp>
        <p:nvGrpSpPr>
          <p:cNvPr id="5" name="组合 4">
            <a:extLst>
              <a:ext uri="{FF2B5EF4-FFF2-40B4-BE49-F238E27FC236}">
                <a16:creationId xmlns:a16="http://schemas.microsoft.com/office/drawing/2014/main" id="{DD652CE7-8DD1-4411-B005-14B7BAAD339D}"/>
              </a:ext>
            </a:extLst>
          </p:cNvPr>
          <p:cNvGrpSpPr/>
          <p:nvPr/>
        </p:nvGrpSpPr>
        <p:grpSpPr>
          <a:xfrm>
            <a:off x="612605" y="2655211"/>
            <a:ext cx="3253267" cy="2083307"/>
            <a:chOff x="612605" y="2655211"/>
            <a:chExt cx="3253267" cy="2083307"/>
          </a:xfrm>
        </p:grpSpPr>
        <p:grpSp>
          <p:nvGrpSpPr>
            <p:cNvPr id="41" name="组合 40">
              <a:extLst>
                <a:ext uri="{FF2B5EF4-FFF2-40B4-BE49-F238E27FC236}">
                  <a16:creationId xmlns:a16="http://schemas.microsoft.com/office/drawing/2014/main" id="{9D7203E2-3281-4300-B336-A753C23A5DD3}"/>
                </a:ext>
              </a:extLst>
            </p:cNvPr>
            <p:cNvGrpSpPr/>
            <p:nvPr/>
          </p:nvGrpSpPr>
          <p:grpSpPr>
            <a:xfrm>
              <a:off x="1837817" y="2655211"/>
              <a:ext cx="802840" cy="994696"/>
              <a:chOff x="4459288" y="1546225"/>
              <a:chExt cx="431800" cy="534988"/>
            </a:xfrm>
            <a:solidFill>
              <a:srgbClr val="284760"/>
            </a:solidFill>
          </p:grpSpPr>
          <p:sp>
            <p:nvSpPr>
              <p:cNvPr id="42" name="Freeform 14">
                <a:extLst>
                  <a:ext uri="{FF2B5EF4-FFF2-40B4-BE49-F238E27FC236}">
                    <a16:creationId xmlns:a16="http://schemas.microsoft.com/office/drawing/2014/main" id="{FF81770F-70D7-46E5-A6AA-DD9D4199B71D}"/>
                  </a:ext>
                </a:extLst>
              </p:cNvPr>
              <p:cNvSpPr>
                <a:spLocks/>
              </p:cNvSpPr>
              <p:nvPr/>
            </p:nvSpPr>
            <p:spPr bwMode="auto">
              <a:xfrm>
                <a:off x="4500563" y="1546225"/>
                <a:ext cx="390525" cy="485775"/>
              </a:xfrm>
              <a:custGeom>
                <a:avLst/>
                <a:gdLst>
                  <a:gd name="T0" fmla="*/ 91 w 104"/>
                  <a:gd name="T1" fmla="*/ 0 h 129"/>
                  <a:gd name="T2" fmla="*/ 12 w 104"/>
                  <a:gd name="T3" fmla="*/ 0 h 129"/>
                  <a:gd name="T4" fmla="*/ 0 w 104"/>
                  <a:gd name="T5" fmla="*/ 8 h 129"/>
                  <a:gd name="T6" fmla="*/ 2 w 104"/>
                  <a:gd name="T7" fmla="*/ 8 h 129"/>
                  <a:gd name="T8" fmla="*/ 81 w 104"/>
                  <a:gd name="T9" fmla="*/ 8 h 129"/>
                  <a:gd name="T10" fmla="*/ 97 w 104"/>
                  <a:gd name="T11" fmla="*/ 24 h 129"/>
                  <a:gd name="T12" fmla="*/ 97 w 104"/>
                  <a:gd name="T13" fmla="*/ 129 h 129"/>
                  <a:gd name="T14" fmla="*/ 104 w 104"/>
                  <a:gd name="T15" fmla="*/ 118 h 129"/>
                  <a:gd name="T16" fmla="*/ 104 w 104"/>
                  <a:gd name="T17" fmla="*/ 13 h 129"/>
                  <a:gd name="T18" fmla="*/ 91 w 104"/>
                  <a:gd name="T1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29">
                    <a:moveTo>
                      <a:pt x="91" y="0"/>
                    </a:moveTo>
                    <a:cubicBezTo>
                      <a:pt x="12" y="0"/>
                      <a:pt x="12" y="0"/>
                      <a:pt x="12" y="0"/>
                    </a:cubicBezTo>
                    <a:cubicBezTo>
                      <a:pt x="7" y="0"/>
                      <a:pt x="2" y="4"/>
                      <a:pt x="0" y="8"/>
                    </a:cubicBezTo>
                    <a:cubicBezTo>
                      <a:pt x="1" y="8"/>
                      <a:pt x="1" y="8"/>
                      <a:pt x="2" y="8"/>
                    </a:cubicBezTo>
                    <a:cubicBezTo>
                      <a:pt x="81" y="8"/>
                      <a:pt x="81" y="8"/>
                      <a:pt x="81" y="8"/>
                    </a:cubicBezTo>
                    <a:cubicBezTo>
                      <a:pt x="90" y="8"/>
                      <a:pt x="97" y="15"/>
                      <a:pt x="97" y="24"/>
                    </a:cubicBezTo>
                    <a:cubicBezTo>
                      <a:pt x="97" y="129"/>
                      <a:pt x="97" y="129"/>
                      <a:pt x="97" y="129"/>
                    </a:cubicBezTo>
                    <a:cubicBezTo>
                      <a:pt x="101" y="127"/>
                      <a:pt x="104" y="123"/>
                      <a:pt x="104" y="118"/>
                    </a:cubicBezTo>
                    <a:cubicBezTo>
                      <a:pt x="104" y="13"/>
                      <a:pt x="104" y="13"/>
                      <a:pt x="104" y="13"/>
                    </a:cubicBezTo>
                    <a:cubicBezTo>
                      <a:pt x="104" y="6"/>
                      <a:pt x="98" y="0"/>
                      <a:pt x="9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3" name="Freeform 15">
                <a:extLst>
                  <a:ext uri="{FF2B5EF4-FFF2-40B4-BE49-F238E27FC236}">
                    <a16:creationId xmlns:a16="http://schemas.microsoft.com/office/drawing/2014/main" id="{B43A9EF0-01AA-4ABF-848D-21A8724A55A2}"/>
                  </a:ext>
                </a:extLst>
              </p:cNvPr>
              <p:cNvSpPr>
                <a:spLocks/>
              </p:cNvSpPr>
              <p:nvPr/>
            </p:nvSpPr>
            <p:spPr bwMode="auto">
              <a:xfrm>
                <a:off x="4608513" y="1743075"/>
                <a:ext cx="38100" cy="25400"/>
              </a:xfrm>
              <a:custGeom>
                <a:avLst/>
                <a:gdLst>
                  <a:gd name="T0" fmla="*/ 0 w 10"/>
                  <a:gd name="T1" fmla="*/ 7 h 7"/>
                  <a:gd name="T2" fmla="*/ 10 w 10"/>
                  <a:gd name="T3" fmla="*/ 7 h 7"/>
                  <a:gd name="T4" fmla="*/ 10 w 10"/>
                  <a:gd name="T5" fmla="*/ 2 h 7"/>
                  <a:gd name="T6" fmla="*/ 1 w 10"/>
                  <a:gd name="T7" fmla="*/ 0 h 7"/>
                  <a:gd name="T8" fmla="*/ 0 w 10"/>
                  <a:gd name="T9" fmla="*/ 7 h 7"/>
                </a:gdLst>
                <a:ahLst/>
                <a:cxnLst>
                  <a:cxn ang="0">
                    <a:pos x="T0" y="T1"/>
                  </a:cxn>
                  <a:cxn ang="0">
                    <a:pos x="T2" y="T3"/>
                  </a:cxn>
                  <a:cxn ang="0">
                    <a:pos x="T4" y="T5"/>
                  </a:cxn>
                  <a:cxn ang="0">
                    <a:pos x="T6" y="T7"/>
                  </a:cxn>
                  <a:cxn ang="0">
                    <a:pos x="T8" y="T9"/>
                  </a:cxn>
                </a:cxnLst>
                <a:rect l="0" t="0" r="r" b="b"/>
                <a:pathLst>
                  <a:path w="10" h="7">
                    <a:moveTo>
                      <a:pt x="0" y="7"/>
                    </a:moveTo>
                    <a:cubicBezTo>
                      <a:pt x="10" y="7"/>
                      <a:pt x="10" y="7"/>
                      <a:pt x="10" y="7"/>
                    </a:cubicBezTo>
                    <a:cubicBezTo>
                      <a:pt x="10" y="2"/>
                      <a:pt x="10" y="2"/>
                      <a:pt x="10" y="2"/>
                    </a:cubicBezTo>
                    <a:cubicBezTo>
                      <a:pt x="7" y="2"/>
                      <a:pt x="4" y="1"/>
                      <a:pt x="1" y="0"/>
                    </a:cubicBezTo>
                    <a:cubicBezTo>
                      <a:pt x="0" y="2"/>
                      <a:pt x="0"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4" name="Freeform 16">
                <a:extLst>
                  <a:ext uri="{FF2B5EF4-FFF2-40B4-BE49-F238E27FC236}">
                    <a16:creationId xmlns:a16="http://schemas.microsoft.com/office/drawing/2014/main" id="{A833A3EB-F1A4-4499-9D39-524F95D70EFE}"/>
                  </a:ext>
                </a:extLst>
              </p:cNvPr>
              <p:cNvSpPr>
                <a:spLocks/>
              </p:cNvSpPr>
              <p:nvPr/>
            </p:nvSpPr>
            <p:spPr bwMode="auto">
              <a:xfrm>
                <a:off x="4608513" y="1787525"/>
                <a:ext cx="38100" cy="30163"/>
              </a:xfrm>
              <a:custGeom>
                <a:avLst/>
                <a:gdLst>
                  <a:gd name="T0" fmla="*/ 1 w 10"/>
                  <a:gd name="T1" fmla="*/ 8 h 8"/>
                  <a:gd name="T2" fmla="*/ 10 w 10"/>
                  <a:gd name="T3" fmla="*/ 6 h 8"/>
                  <a:gd name="T4" fmla="*/ 10 w 10"/>
                  <a:gd name="T5" fmla="*/ 0 h 8"/>
                  <a:gd name="T6" fmla="*/ 0 w 10"/>
                  <a:gd name="T7" fmla="*/ 0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7"/>
                      <a:pt x="7" y="6"/>
                      <a:pt x="10" y="6"/>
                    </a:cubicBezTo>
                    <a:cubicBezTo>
                      <a:pt x="10" y="0"/>
                      <a:pt x="10" y="0"/>
                      <a:pt x="10" y="0"/>
                    </a:cubicBezTo>
                    <a:cubicBezTo>
                      <a:pt x="0" y="0"/>
                      <a:pt x="0" y="0"/>
                      <a:pt x="0" y="0"/>
                    </a:cubicBezTo>
                    <a:cubicBezTo>
                      <a:pt x="0" y="3"/>
                      <a:pt x="0"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9" name="Freeform 17">
                <a:extLst>
                  <a:ext uri="{FF2B5EF4-FFF2-40B4-BE49-F238E27FC236}">
                    <a16:creationId xmlns:a16="http://schemas.microsoft.com/office/drawing/2014/main" id="{DF67D3D0-6C68-4BFE-BC00-7DB341F03A8D}"/>
                  </a:ext>
                </a:extLst>
              </p:cNvPr>
              <p:cNvSpPr>
                <a:spLocks/>
              </p:cNvSpPr>
              <p:nvPr/>
            </p:nvSpPr>
            <p:spPr bwMode="auto">
              <a:xfrm>
                <a:off x="4616451" y="1682750"/>
                <a:ext cx="30163" cy="49213"/>
              </a:xfrm>
              <a:custGeom>
                <a:avLst/>
                <a:gdLst>
                  <a:gd name="T0" fmla="*/ 8 w 8"/>
                  <a:gd name="T1" fmla="*/ 0 h 13"/>
                  <a:gd name="T2" fmla="*/ 0 w 8"/>
                  <a:gd name="T3" fmla="*/ 11 h 13"/>
                  <a:gd name="T4" fmla="*/ 8 w 8"/>
                  <a:gd name="T5" fmla="*/ 13 h 13"/>
                  <a:gd name="T6" fmla="*/ 8 w 8"/>
                  <a:gd name="T7" fmla="*/ 0 h 13"/>
                </a:gdLst>
                <a:ahLst/>
                <a:cxnLst>
                  <a:cxn ang="0">
                    <a:pos x="T0" y="T1"/>
                  </a:cxn>
                  <a:cxn ang="0">
                    <a:pos x="T2" y="T3"/>
                  </a:cxn>
                  <a:cxn ang="0">
                    <a:pos x="T4" y="T5"/>
                  </a:cxn>
                  <a:cxn ang="0">
                    <a:pos x="T6" y="T7"/>
                  </a:cxn>
                </a:cxnLst>
                <a:rect l="0" t="0" r="r" b="b"/>
                <a:pathLst>
                  <a:path w="8" h="13">
                    <a:moveTo>
                      <a:pt x="8" y="0"/>
                    </a:moveTo>
                    <a:cubicBezTo>
                      <a:pt x="5" y="1"/>
                      <a:pt x="2" y="5"/>
                      <a:pt x="0" y="11"/>
                    </a:cubicBezTo>
                    <a:cubicBezTo>
                      <a:pt x="2" y="12"/>
                      <a:pt x="5" y="13"/>
                      <a:pt x="8" y="13"/>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0" name="Freeform 18">
                <a:extLst>
                  <a:ext uri="{FF2B5EF4-FFF2-40B4-BE49-F238E27FC236}">
                    <a16:creationId xmlns:a16="http://schemas.microsoft.com/office/drawing/2014/main" id="{C8C8DDE9-69E0-4ABB-96AD-6DFC7411C48F}"/>
                  </a:ext>
                </a:extLst>
              </p:cNvPr>
              <p:cNvSpPr>
                <a:spLocks/>
              </p:cNvSpPr>
              <p:nvPr/>
            </p:nvSpPr>
            <p:spPr bwMode="auto">
              <a:xfrm>
                <a:off x="4718051" y="1724025"/>
                <a:ext cx="38100" cy="44450"/>
              </a:xfrm>
              <a:custGeom>
                <a:avLst/>
                <a:gdLst>
                  <a:gd name="T0" fmla="*/ 1 w 10"/>
                  <a:gd name="T1" fmla="*/ 12 h 12"/>
                  <a:gd name="T2" fmla="*/ 10 w 10"/>
                  <a:gd name="T3" fmla="*/ 12 h 12"/>
                  <a:gd name="T4" fmla="*/ 5 w 10"/>
                  <a:gd name="T5" fmla="*/ 0 h 12"/>
                  <a:gd name="T6" fmla="*/ 0 w 10"/>
                  <a:gd name="T7" fmla="*/ 3 h 12"/>
                  <a:gd name="T8" fmla="*/ 1 w 10"/>
                  <a:gd name="T9" fmla="*/ 12 h 12"/>
                </a:gdLst>
                <a:ahLst/>
                <a:cxnLst>
                  <a:cxn ang="0">
                    <a:pos x="T0" y="T1"/>
                  </a:cxn>
                  <a:cxn ang="0">
                    <a:pos x="T2" y="T3"/>
                  </a:cxn>
                  <a:cxn ang="0">
                    <a:pos x="T4" y="T5"/>
                  </a:cxn>
                  <a:cxn ang="0">
                    <a:pos x="T6" y="T7"/>
                  </a:cxn>
                  <a:cxn ang="0">
                    <a:pos x="T8" y="T9"/>
                  </a:cxn>
                </a:cxnLst>
                <a:rect l="0" t="0" r="r" b="b"/>
                <a:pathLst>
                  <a:path w="10" h="12">
                    <a:moveTo>
                      <a:pt x="1" y="12"/>
                    </a:moveTo>
                    <a:cubicBezTo>
                      <a:pt x="10" y="12"/>
                      <a:pt x="10" y="12"/>
                      <a:pt x="10" y="12"/>
                    </a:cubicBezTo>
                    <a:cubicBezTo>
                      <a:pt x="9" y="8"/>
                      <a:pt x="7" y="3"/>
                      <a:pt x="5" y="0"/>
                    </a:cubicBezTo>
                    <a:cubicBezTo>
                      <a:pt x="3" y="1"/>
                      <a:pt x="1" y="2"/>
                      <a:pt x="0" y="3"/>
                    </a:cubicBezTo>
                    <a:cubicBezTo>
                      <a:pt x="0" y="6"/>
                      <a:pt x="1" y="9"/>
                      <a:pt x="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1" name="Freeform 19">
                <a:extLst>
                  <a:ext uri="{FF2B5EF4-FFF2-40B4-BE49-F238E27FC236}">
                    <a16:creationId xmlns:a16="http://schemas.microsoft.com/office/drawing/2014/main" id="{C506DFEB-FBFE-442B-80C9-37B15F8152AF}"/>
                  </a:ext>
                </a:extLst>
              </p:cNvPr>
              <p:cNvSpPr>
                <a:spLocks/>
              </p:cNvSpPr>
              <p:nvPr/>
            </p:nvSpPr>
            <p:spPr bwMode="auto">
              <a:xfrm>
                <a:off x="4586288" y="1689100"/>
                <a:ext cx="26988" cy="26988"/>
              </a:xfrm>
              <a:custGeom>
                <a:avLst/>
                <a:gdLst>
                  <a:gd name="T0" fmla="*/ 7 w 7"/>
                  <a:gd name="T1" fmla="*/ 0 h 7"/>
                  <a:gd name="T2" fmla="*/ 0 w 7"/>
                  <a:gd name="T3" fmla="*/ 5 h 7"/>
                  <a:gd name="T4" fmla="*/ 3 w 7"/>
                  <a:gd name="T5" fmla="*/ 7 h 7"/>
                  <a:gd name="T6" fmla="*/ 7 w 7"/>
                  <a:gd name="T7" fmla="*/ 0 h 7"/>
                </a:gdLst>
                <a:ahLst/>
                <a:cxnLst>
                  <a:cxn ang="0">
                    <a:pos x="T0" y="T1"/>
                  </a:cxn>
                  <a:cxn ang="0">
                    <a:pos x="T2" y="T3"/>
                  </a:cxn>
                  <a:cxn ang="0">
                    <a:pos x="T4" y="T5"/>
                  </a:cxn>
                  <a:cxn ang="0">
                    <a:pos x="T6" y="T7"/>
                  </a:cxn>
                </a:cxnLst>
                <a:rect l="0" t="0" r="r" b="b"/>
                <a:pathLst>
                  <a:path w="7" h="7">
                    <a:moveTo>
                      <a:pt x="7" y="0"/>
                    </a:moveTo>
                    <a:cubicBezTo>
                      <a:pt x="4" y="1"/>
                      <a:pt x="2" y="3"/>
                      <a:pt x="0" y="5"/>
                    </a:cubicBezTo>
                    <a:cubicBezTo>
                      <a:pt x="1" y="6"/>
                      <a:pt x="2" y="7"/>
                      <a:pt x="3" y="7"/>
                    </a:cubicBezTo>
                    <a:cubicBezTo>
                      <a:pt x="4" y="5"/>
                      <a:pt x="5" y="2"/>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2" name="Freeform 20">
                <a:extLst>
                  <a:ext uri="{FF2B5EF4-FFF2-40B4-BE49-F238E27FC236}">
                    <a16:creationId xmlns:a16="http://schemas.microsoft.com/office/drawing/2014/main" id="{A108B7A9-0FB0-4D8C-992B-D721D02535F5}"/>
                  </a:ext>
                </a:extLst>
              </p:cNvPr>
              <p:cNvSpPr>
                <a:spLocks/>
              </p:cNvSpPr>
              <p:nvPr/>
            </p:nvSpPr>
            <p:spPr bwMode="auto">
              <a:xfrm>
                <a:off x="4616451" y="1828800"/>
                <a:ext cx="30163" cy="49213"/>
              </a:xfrm>
              <a:custGeom>
                <a:avLst/>
                <a:gdLst>
                  <a:gd name="T0" fmla="*/ 8 w 8"/>
                  <a:gd name="T1" fmla="*/ 13 h 13"/>
                  <a:gd name="T2" fmla="*/ 8 w 8"/>
                  <a:gd name="T3" fmla="*/ 0 h 13"/>
                  <a:gd name="T4" fmla="*/ 0 w 8"/>
                  <a:gd name="T5" fmla="*/ 2 h 13"/>
                  <a:gd name="T6" fmla="*/ 8 w 8"/>
                  <a:gd name="T7" fmla="*/ 13 h 13"/>
                </a:gdLst>
                <a:ahLst/>
                <a:cxnLst>
                  <a:cxn ang="0">
                    <a:pos x="T0" y="T1"/>
                  </a:cxn>
                  <a:cxn ang="0">
                    <a:pos x="T2" y="T3"/>
                  </a:cxn>
                  <a:cxn ang="0">
                    <a:pos x="T4" y="T5"/>
                  </a:cxn>
                  <a:cxn ang="0">
                    <a:pos x="T6" y="T7"/>
                  </a:cxn>
                </a:cxnLst>
                <a:rect l="0" t="0" r="r" b="b"/>
                <a:pathLst>
                  <a:path w="8" h="13">
                    <a:moveTo>
                      <a:pt x="8" y="13"/>
                    </a:moveTo>
                    <a:cubicBezTo>
                      <a:pt x="8" y="0"/>
                      <a:pt x="8" y="0"/>
                      <a:pt x="8" y="0"/>
                    </a:cubicBezTo>
                    <a:cubicBezTo>
                      <a:pt x="5" y="0"/>
                      <a:pt x="2" y="1"/>
                      <a:pt x="0" y="2"/>
                    </a:cubicBezTo>
                    <a:cubicBezTo>
                      <a:pt x="2" y="7"/>
                      <a:pt x="5" y="11"/>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3" name="Freeform 21">
                <a:extLst>
                  <a:ext uri="{FF2B5EF4-FFF2-40B4-BE49-F238E27FC236}">
                    <a16:creationId xmlns:a16="http://schemas.microsoft.com/office/drawing/2014/main" id="{9BFD9876-55B1-4231-B4AB-9B3538ACD232}"/>
                  </a:ext>
                </a:extLst>
              </p:cNvPr>
              <p:cNvSpPr>
                <a:spLocks/>
              </p:cNvSpPr>
              <p:nvPr/>
            </p:nvSpPr>
            <p:spPr bwMode="auto">
              <a:xfrm>
                <a:off x="4665663" y="1682750"/>
                <a:ext cx="30163" cy="49213"/>
              </a:xfrm>
              <a:custGeom>
                <a:avLst/>
                <a:gdLst>
                  <a:gd name="T0" fmla="*/ 0 w 8"/>
                  <a:gd name="T1" fmla="*/ 0 h 13"/>
                  <a:gd name="T2" fmla="*/ 0 w 8"/>
                  <a:gd name="T3" fmla="*/ 13 h 13"/>
                  <a:gd name="T4" fmla="*/ 8 w 8"/>
                  <a:gd name="T5" fmla="*/ 11 h 13"/>
                  <a:gd name="T6" fmla="*/ 0 w 8"/>
                  <a:gd name="T7" fmla="*/ 0 h 13"/>
                </a:gdLst>
                <a:ahLst/>
                <a:cxnLst>
                  <a:cxn ang="0">
                    <a:pos x="T0" y="T1"/>
                  </a:cxn>
                  <a:cxn ang="0">
                    <a:pos x="T2" y="T3"/>
                  </a:cxn>
                  <a:cxn ang="0">
                    <a:pos x="T4" y="T5"/>
                  </a:cxn>
                  <a:cxn ang="0">
                    <a:pos x="T6" y="T7"/>
                  </a:cxn>
                </a:cxnLst>
                <a:rect l="0" t="0" r="r" b="b"/>
                <a:pathLst>
                  <a:path w="8" h="13">
                    <a:moveTo>
                      <a:pt x="0" y="0"/>
                    </a:moveTo>
                    <a:cubicBezTo>
                      <a:pt x="0" y="13"/>
                      <a:pt x="0" y="13"/>
                      <a:pt x="0" y="13"/>
                    </a:cubicBezTo>
                    <a:cubicBezTo>
                      <a:pt x="3" y="13"/>
                      <a:pt x="5" y="12"/>
                      <a:pt x="8" y="11"/>
                    </a:cubicBezTo>
                    <a:cubicBezTo>
                      <a:pt x="6" y="5"/>
                      <a:pt x="3"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4" name="Freeform 22">
                <a:extLst>
                  <a:ext uri="{FF2B5EF4-FFF2-40B4-BE49-F238E27FC236}">
                    <a16:creationId xmlns:a16="http://schemas.microsoft.com/office/drawing/2014/main" id="{436239C9-8F4C-4266-A0D2-E6082425638D}"/>
                  </a:ext>
                </a:extLst>
              </p:cNvPr>
              <p:cNvSpPr>
                <a:spLocks/>
              </p:cNvSpPr>
              <p:nvPr/>
            </p:nvSpPr>
            <p:spPr bwMode="auto">
              <a:xfrm>
                <a:off x="4556126" y="1787525"/>
                <a:ext cx="38100" cy="49213"/>
              </a:xfrm>
              <a:custGeom>
                <a:avLst/>
                <a:gdLst>
                  <a:gd name="T0" fmla="*/ 10 w 10"/>
                  <a:gd name="T1" fmla="*/ 10 h 13"/>
                  <a:gd name="T2" fmla="*/ 9 w 10"/>
                  <a:gd name="T3" fmla="*/ 0 h 13"/>
                  <a:gd name="T4" fmla="*/ 0 w 10"/>
                  <a:gd name="T5" fmla="*/ 0 h 13"/>
                  <a:gd name="T6" fmla="*/ 5 w 10"/>
                  <a:gd name="T7" fmla="*/ 13 h 13"/>
                  <a:gd name="T8" fmla="*/ 10 w 10"/>
                  <a:gd name="T9" fmla="*/ 10 h 13"/>
                </a:gdLst>
                <a:ahLst/>
                <a:cxnLst>
                  <a:cxn ang="0">
                    <a:pos x="T0" y="T1"/>
                  </a:cxn>
                  <a:cxn ang="0">
                    <a:pos x="T2" y="T3"/>
                  </a:cxn>
                  <a:cxn ang="0">
                    <a:pos x="T4" y="T5"/>
                  </a:cxn>
                  <a:cxn ang="0">
                    <a:pos x="T6" y="T7"/>
                  </a:cxn>
                  <a:cxn ang="0">
                    <a:pos x="T8" y="T9"/>
                  </a:cxn>
                </a:cxnLst>
                <a:rect l="0" t="0" r="r" b="b"/>
                <a:pathLst>
                  <a:path w="10" h="13">
                    <a:moveTo>
                      <a:pt x="10" y="10"/>
                    </a:moveTo>
                    <a:cubicBezTo>
                      <a:pt x="9" y="7"/>
                      <a:pt x="9" y="4"/>
                      <a:pt x="9" y="0"/>
                    </a:cubicBezTo>
                    <a:cubicBezTo>
                      <a:pt x="0" y="0"/>
                      <a:pt x="0" y="0"/>
                      <a:pt x="0" y="0"/>
                    </a:cubicBezTo>
                    <a:cubicBezTo>
                      <a:pt x="1" y="5"/>
                      <a:pt x="2" y="10"/>
                      <a:pt x="5" y="13"/>
                    </a:cubicBezTo>
                    <a:cubicBezTo>
                      <a:pt x="7" y="12"/>
                      <a:pt x="8" y="11"/>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5" name="Freeform 23">
                <a:extLst>
                  <a:ext uri="{FF2B5EF4-FFF2-40B4-BE49-F238E27FC236}">
                    <a16:creationId xmlns:a16="http://schemas.microsoft.com/office/drawing/2014/main" id="{4974BA68-0A90-4636-B45F-9DC6B2469BDA}"/>
                  </a:ext>
                </a:extLst>
              </p:cNvPr>
              <p:cNvSpPr>
                <a:spLocks/>
              </p:cNvSpPr>
              <p:nvPr/>
            </p:nvSpPr>
            <p:spPr bwMode="auto">
              <a:xfrm>
                <a:off x="4665663" y="1743075"/>
                <a:ext cx="38100" cy="25400"/>
              </a:xfrm>
              <a:custGeom>
                <a:avLst/>
                <a:gdLst>
                  <a:gd name="T0" fmla="*/ 9 w 10"/>
                  <a:gd name="T1" fmla="*/ 0 h 7"/>
                  <a:gd name="T2" fmla="*/ 0 w 10"/>
                  <a:gd name="T3" fmla="*/ 2 h 7"/>
                  <a:gd name="T4" fmla="*/ 0 w 10"/>
                  <a:gd name="T5" fmla="*/ 7 h 7"/>
                  <a:gd name="T6" fmla="*/ 10 w 10"/>
                  <a:gd name="T7" fmla="*/ 7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2"/>
                      <a:pt x="0" y="2"/>
                    </a:cubicBezTo>
                    <a:cubicBezTo>
                      <a:pt x="0" y="7"/>
                      <a:pt x="0" y="7"/>
                      <a:pt x="0" y="7"/>
                    </a:cubicBezTo>
                    <a:cubicBezTo>
                      <a:pt x="10" y="7"/>
                      <a:pt x="10" y="7"/>
                      <a:pt x="10" y="7"/>
                    </a:cubicBezTo>
                    <a:cubicBezTo>
                      <a:pt x="10" y="5"/>
                      <a:pt x="10"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6" name="Freeform 24">
                <a:extLst>
                  <a:ext uri="{FF2B5EF4-FFF2-40B4-BE49-F238E27FC236}">
                    <a16:creationId xmlns:a16="http://schemas.microsoft.com/office/drawing/2014/main" id="{34769CD6-07A4-48AF-B192-A595B54EC6B5}"/>
                  </a:ext>
                </a:extLst>
              </p:cNvPr>
              <p:cNvSpPr>
                <a:spLocks/>
              </p:cNvSpPr>
              <p:nvPr/>
            </p:nvSpPr>
            <p:spPr bwMode="auto">
              <a:xfrm>
                <a:off x="4586288" y="1844675"/>
                <a:ext cx="26988" cy="25400"/>
              </a:xfrm>
              <a:custGeom>
                <a:avLst/>
                <a:gdLst>
                  <a:gd name="T0" fmla="*/ 0 w 7"/>
                  <a:gd name="T1" fmla="*/ 2 h 7"/>
                  <a:gd name="T2" fmla="*/ 7 w 7"/>
                  <a:gd name="T3" fmla="*/ 7 h 7"/>
                  <a:gd name="T4" fmla="*/ 4 w 7"/>
                  <a:gd name="T5" fmla="*/ 0 h 7"/>
                  <a:gd name="T6" fmla="*/ 0 w 7"/>
                  <a:gd name="T7" fmla="*/ 2 h 7"/>
                </a:gdLst>
                <a:ahLst/>
                <a:cxnLst>
                  <a:cxn ang="0">
                    <a:pos x="T0" y="T1"/>
                  </a:cxn>
                  <a:cxn ang="0">
                    <a:pos x="T2" y="T3"/>
                  </a:cxn>
                  <a:cxn ang="0">
                    <a:pos x="T4" y="T5"/>
                  </a:cxn>
                  <a:cxn ang="0">
                    <a:pos x="T6" y="T7"/>
                  </a:cxn>
                </a:cxnLst>
                <a:rect l="0" t="0" r="r" b="b"/>
                <a:pathLst>
                  <a:path w="7" h="7">
                    <a:moveTo>
                      <a:pt x="0" y="2"/>
                    </a:moveTo>
                    <a:cubicBezTo>
                      <a:pt x="2" y="4"/>
                      <a:pt x="4" y="5"/>
                      <a:pt x="7" y="7"/>
                    </a:cubicBezTo>
                    <a:cubicBezTo>
                      <a:pt x="6" y="5"/>
                      <a:pt x="4" y="2"/>
                      <a:pt x="4" y="0"/>
                    </a:cubicBezTo>
                    <a:cubicBezTo>
                      <a:pt x="2" y="1"/>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7" name="Freeform 25">
                <a:extLst>
                  <a:ext uri="{FF2B5EF4-FFF2-40B4-BE49-F238E27FC236}">
                    <a16:creationId xmlns:a16="http://schemas.microsoft.com/office/drawing/2014/main" id="{0FBA3A9A-ED46-4709-BDE8-08AA420AD4C9}"/>
                  </a:ext>
                </a:extLst>
              </p:cNvPr>
              <p:cNvSpPr>
                <a:spLocks/>
              </p:cNvSpPr>
              <p:nvPr/>
            </p:nvSpPr>
            <p:spPr bwMode="auto">
              <a:xfrm>
                <a:off x="4699001" y="1689100"/>
                <a:ext cx="26988" cy="26988"/>
              </a:xfrm>
              <a:custGeom>
                <a:avLst/>
                <a:gdLst>
                  <a:gd name="T0" fmla="*/ 7 w 7"/>
                  <a:gd name="T1" fmla="*/ 5 h 7"/>
                  <a:gd name="T2" fmla="*/ 0 w 7"/>
                  <a:gd name="T3" fmla="*/ 0 h 7"/>
                  <a:gd name="T4" fmla="*/ 3 w 7"/>
                  <a:gd name="T5" fmla="*/ 7 h 7"/>
                  <a:gd name="T6" fmla="*/ 7 w 7"/>
                  <a:gd name="T7" fmla="*/ 5 h 7"/>
                </a:gdLst>
                <a:ahLst/>
                <a:cxnLst>
                  <a:cxn ang="0">
                    <a:pos x="T0" y="T1"/>
                  </a:cxn>
                  <a:cxn ang="0">
                    <a:pos x="T2" y="T3"/>
                  </a:cxn>
                  <a:cxn ang="0">
                    <a:pos x="T4" y="T5"/>
                  </a:cxn>
                  <a:cxn ang="0">
                    <a:pos x="T6" y="T7"/>
                  </a:cxn>
                </a:cxnLst>
                <a:rect l="0" t="0" r="r" b="b"/>
                <a:pathLst>
                  <a:path w="7" h="7">
                    <a:moveTo>
                      <a:pt x="7" y="5"/>
                    </a:moveTo>
                    <a:cubicBezTo>
                      <a:pt x="5" y="3"/>
                      <a:pt x="2" y="1"/>
                      <a:pt x="0" y="0"/>
                    </a:cubicBezTo>
                    <a:cubicBezTo>
                      <a:pt x="1" y="2"/>
                      <a:pt x="2" y="5"/>
                      <a:pt x="3" y="7"/>
                    </a:cubicBezTo>
                    <a:cubicBezTo>
                      <a:pt x="4" y="7"/>
                      <a:pt x="5" y="6"/>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8" name="Freeform 26">
                <a:extLst>
                  <a:ext uri="{FF2B5EF4-FFF2-40B4-BE49-F238E27FC236}">
                    <a16:creationId xmlns:a16="http://schemas.microsoft.com/office/drawing/2014/main" id="{BF1E389B-2FB8-4B0D-8342-FD9236206CAD}"/>
                  </a:ext>
                </a:extLst>
              </p:cNvPr>
              <p:cNvSpPr>
                <a:spLocks/>
              </p:cNvSpPr>
              <p:nvPr/>
            </p:nvSpPr>
            <p:spPr bwMode="auto">
              <a:xfrm>
                <a:off x="4665663" y="1787525"/>
                <a:ext cx="38100" cy="30163"/>
              </a:xfrm>
              <a:custGeom>
                <a:avLst/>
                <a:gdLst>
                  <a:gd name="T0" fmla="*/ 10 w 10"/>
                  <a:gd name="T1" fmla="*/ 0 h 8"/>
                  <a:gd name="T2" fmla="*/ 0 w 10"/>
                  <a:gd name="T3" fmla="*/ 0 h 8"/>
                  <a:gd name="T4" fmla="*/ 0 w 10"/>
                  <a:gd name="T5" fmla="*/ 6 h 8"/>
                  <a:gd name="T6" fmla="*/ 9 w 10"/>
                  <a:gd name="T7" fmla="*/ 8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0" y="0"/>
                      <a:pt x="0" y="0"/>
                      <a:pt x="0" y="0"/>
                    </a:cubicBezTo>
                    <a:cubicBezTo>
                      <a:pt x="0" y="6"/>
                      <a:pt x="0" y="6"/>
                      <a:pt x="0" y="6"/>
                    </a:cubicBezTo>
                    <a:cubicBezTo>
                      <a:pt x="3" y="6"/>
                      <a:pt x="6" y="7"/>
                      <a:pt x="9" y="8"/>
                    </a:cubicBezTo>
                    <a:cubicBezTo>
                      <a:pt x="10" y="6"/>
                      <a:pt x="10"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9" name="Freeform 27">
                <a:extLst>
                  <a:ext uri="{FF2B5EF4-FFF2-40B4-BE49-F238E27FC236}">
                    <a16:creationId xmlns:a16="http://schemas.microsoft.com/office/drawing/2014/main" id="{4CF8292A-41B2-49D5-876C-F4F0498B7A95}"/>
                  </a:ext>
                </a:extLst>
              </p:cNvPr>
              <p:cNvSpPr>
                <a:spLocks/>
              </p:cNvSpPr>
              <p:nvPr/>
            </p:nvSpPr>
            <p:spPr bwMode="auto">
              <a:xfrm>
                <a:off x="4665663" y="1828800"/>
                <a:ext cx="30163" cy="49213"/>
              </a:xfrm>
              <a:custGeom>
                <a:avLst/>
                <a:gdLst>
                  <a:gd name="T0" fmla="*/ 8 w 8"/>
                  <a:gd name="T1" fmla="*/ 2 h 13"/>
                  <a:gd name="T2" fmla="*/ 0 w 8"/>
                  <a:gd name="T3" fmla="*/ 0 h 13"/>
                  <a:gd name="T4" fmla="*/ 0 w 8"/>
                  <a:gd name="T5" fmla="*/ 13 h 13"/>
                  <a:gd name="T6" fmla="*/ 8 w 8"/>
                  <a:gd name="T7" fmla="*/ 2 h 13"/>
                </a:gdLst>
                <a:ahLst/>
                <a:cxnLst>
                  <a:cxn ang="0">
                    <a:pos x="T0" y="T1"/>
                  </a:cxn>
                  <a:cxn ang="0">
                    <a:pos x="T2" y="T3"/>
                  </a:cxn>
                  <a:cxn ang="0">
                    <a:pos x="T4" y="T5"/>
                  </a:cxn>
                  <a:cxn ang="0">
                    <a:pos x="T6" y="T7"/>
                  </a:cxn>
                </a:cxnLst>
                <a:rect l="0" t="0" r="r" b="b"/>
                <a:pathLst>
                  <a:path w="8" h="13">
                    <a:moveTo>
                      <a:pt x="8" y="2"/>
                    </a:moveTo>
                    <a:cubicBezTo>
                      <a:pt x="5" y="1"/>
                      <a:pt x="3" y="0"/>
                      <a:pt x="0" y="0"/>
                    </a:cubicBezTo>
                    <a:cubicBezTo>
                      <a:pt x="0" y="13"/>
                      <a:pt x="0" y="13"/>
                      <a:pt x="0" y="13"/>
                    </a:cubicBezTo>
                    <a:cubicBezTo>
                      <a:pt x="3" y="11"/>
                      <a:pt x="6" y="7"/>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65" name="Freeform 28">
                <a:extLst>
                  <a:ext uri="{FF2B5EF4-FFF2-40B4-BE49-F238E27FC236}">
                    <a16:creationId xmlns:a16="http://schemas.microsoft.com/office/drawing/2014/main" id="{4D8769CB-D19A-4556-8AAF-B0C2D9EA63B8}"/>
                  </a:ext>
                </a:extLst>
              </p:cNvPr>
              <p:cNvSpPr>
                <a:spLocks/>
              </p:cNvSpPr>
              <p:nvPr/>
            </p:nvSpPr>
            <p:spPr bwMode="auto">
              <a:xfrm>
                <a:off x="4556126" y="1724025"/>
                <a:ext cx="38100" cy="44450"/>
              </a:xfrm>
              <a:custGeom>
                <a:avLst/>
                <a:gdLst>
                  <a:gd name="T0" fmla="*/ 10 w 10"/>
                  <a:gd name="T1" fmla="*/ 3 h 12"/>
                  <a:gd name="T2" fmla="*/ 5 w 10"/>
                  <a:gd name="T3" fmla="*/ 0 h 12"/>
                  <a:gd name="T4" fmla="*/ 0 w 10"/>
                  <a:gd name="T5" fmla="*/ 12 h 12"/>
                  <a:gd name="T6" fmla="*/ 9 w 10"/>
                  <a:gd name="T7" fmla="*/ 12 h 12"/>
                  <a:gd name="T8" fmla="*/ 10 w 10"/>
                  <a:gd name="T9" fmla="*/ 3 h 12"/>
                </a:gdLst>
                <a:ahLst/>
                <a:cxnLst>
                  <a:cxn ang="0">
                    <a:pos x="T0" y="T1"/>
                  </a:cxn>
                  <a:cxn ang="0">
                    <a:pos x="T2" y="T3"/>
                  </a:cxn>
                  <a:cxn ang="0">
                    <a:pos x="T4" y="T5"/>
                  </a:cxn>
                  <a:cxn ang="0">
                    <a:pos x="T6" y="T7"/>
                  </a:cxn>
                  <a:cxn ang="0">
                    <a:pos x="T8" y="T9"/>
                  </a:cxn>
                </a:cxnLst>
                <a:rect l="0" t="0" r="r" b="b"/>
                <a:pathLst>
                  <a:path w="10" h="12">
                    <a:moveTo>
                      <a:pt x="10" y="3"/>
                    </a:moveTo>
                    <a:cubicBezTo>
                      <a:pt x="8" y="2"/>
                      <a:pt x="7" y="1"/>
                      <a:pt x="5" y="0"/>
                    </a:cubicBezTo>
                    <a:cubicBezTo>
                      <a:pt x="2" y="3"/>
                      <a:pt x="1" y="8"/>
                      <a:pt x="0" y="12"/>
                    </a:cubicBezTo>
                    <a:cubicBezTo>
                      <a:pt x="9" y="12"/>
                      <a:pt x="9" y="12"/>
                      <a:pt x="9" y="12"/>
                    </a:cubicBezTo>
                    <a:cubicBezTo>
                      <a:pt x="9" y="9"/>
                      <a:pt x="9" y="6"/>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66" name="Freeform 29">
                <a:extLst>
                  <a:ext uri="{FF2B5EF4-FFF2-40B4-BE49-F238E27FC236}">
                    <a16:creationId xmlns:a16="http://schemas.microsoft.com/office/drawing/2014/main" id="{BB3F83CC-9EB7-49CF-8204-99A0BB25C481}"/>
                  </a:ext>
                </a:extLst>
              </p:cNvPr>
              <p:cNvSpPr>
                <a:spLocks/>
              </p:cNvSpPr>
              <p:nvPr/>
            </p:nvSpPr>
            <p:spPr bwMode="auto">
              <a:xfrm>
                <a:off x="4662488" y="1971675"/>
                <a:ext cx="11113" cy="15875"/>
              </a:xfrm>
              <a:custGeom>
                <a:avLst/>
                <a:gdLst>
                  <a:gd name="T0" fmla="*/ 1 w 3"/>
                  <a:gd name="T1" fmla="*/ 0 h 4"/>
                  <a:gd name="T2" fmla="*/ 0 w 3"/>
                  <a:gd name="T3" fmla="*/ 0 h 4"/>
                  <a:gd name="T4" fmla="*/ 0 w 3"/>
                  <a:gd name="T5" fmla="*/ 3 h 4"/>
                  <a:gd name="T6" fmla="*/ 1 w 3"/>
                  <a:gd name="T7" fmla="*/ 4 h 4"/>
                  <a:gd name="T8" fmla="*/ 3 w 3"/>
                  <a:gd name="T9" fmla="*/ 2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0"/>
                      <a:pt x="1" y="0"/>
                      <a:pt x="0" y="0"/>
                    </a:cubicBezTo>
                    <a:cubicBezTo>
                      <a:pt x="0" y="3"/>
                      <a:pt x="0" y="3"/>
                      <a:pt x="0" y="3"/>
                    </a:cubicBezTo>
                    <a:cubicBezTo>
                      <a:pt x="1" y="4"/>
                      <a:pt x="1" y="4"/>
                      <a:pt x="1" y="4"/>
                    </a:cubicBezTo>
                    <a:cubicBezTo>
                      <a:pt x="3" y="4"/>
                      <a:pt x="3" y="3"/>
                      <a:pt x="3" y="2"/>
                    </a:cubicBezTo>
                    <a:cubicBezTo>
                      <a:pt x="3" y="1"/>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67" name="Freeform 30">
                <a:extLst>
                  <a:ext uri="{FF2B5EF4-FFF2-40B4-BE49-F238E27FC236}">
                    <a16:creationId xmlns:a16="http://schemas.microsoft.com/office/drawing/2014/main" id="{5445F34A-BDD1-4ECF-B77F-D51CBFB46532}"/>
                  </a:ext>
                </a:extLst>
              </p:cNvPr>
              <p:cNvSpPr>
                <a:spLocks noEditPoints="1"/>
              </p:cNvSpPr>
              <p:nvPr/>
            </p:nvSpPr>
            <p:spPr bwMode="auto">
              <a:xfrm>
                <a:off x="4459288" y="1592263"/>
                <a:ext cx="393700" cy="488950"/>
              </a:xfrm>
              <a:custGeom>
                <a:avLst/>
                <a:gdLst>
                  <a:gd name="T0" fmla="*/ 13 w 105"/>
                  <a:gd name="T1" fmla="*/ 0 h 130"/>
                  <a:gd name="T2" fmla="*/ 0 w 105"/>
                  <a:gd name="T3" fmla="*/ 117 h 130"/>
                  <a:gd name="T4" fmla="*/ 92 w 105"/>
                  <a:gd name="T5" fmla="*/ 130 h 130"/>
                  <a:gd name="T6" fmla="*/ 105 w 105"/>
                  <a:gd name="T7" fmla="*/ 12 h 130"/>
                  <a:gd name="T8" fmla="*/ 52 w 105"/>
                  <a:gd name="T9" fmla="*/ 19 h 130"/>
                  <a:gd name="T10" fmla="*/ 52 w 105"/>
                  <a:gd name="T11" fmla="*/ 81 h 130"/>
                  <a:gd name="T12" fmla="*/ 52 w 105"/>
                  <a:gd name="T13" fmla="*/ 19 h 130"/>
                  <a:gd name="T14" fmla="*/ 17 w 105"/>
                  <a:gd name="T15" fmla="*/ 106 h 130"/>
                  <a:gd name="T16" fmla="*/ 15 w 105"/>
                  <a:gd name="T17" fmla="*/ 110 h 130"/>
                  <a:gd name="T18" fmla="*/ 18 w 105"/>
                  <a:gd name="T19" fmla="*/ 99 h 130"/>
                  <a:gd name="T20" fmla="*/ 23 w 105"/>
                  <a:gd name="T21" fmla="*/ 103 h 130"/>
                  <a:gd name="T22" fmla="*/ 18 w 105"/>
                  <a:gd name="T23" fmla="*/ 106 h 130"/>
                  <a:gd name="T24" fmla="*/ 29 w 105"/>
                  <a:gd name="T25" fmla="*/ 108 h 130"/>
                  <a:gd name="T26" fmla="*/ 25 w 105"/>
                  <a:gd name="T27" fmla="*/ 110 h 130"/>
                  <a:gd name="T28" fmla="*/ 26 w 105"/>
                  <a:gd name="T29" fmla="*/ 99 h 130"/>
                  <a:gd name="T30" fmla="*/ 33 w 105"/>
                  <a:gd name="T31" fmla="*/ 110 h 130"/>
                  <a:gd name="T32" fmla="*/ 37 w 105"/>
                  <a:gd name="T33" fmla="*/ 111 h 130"/>
                  <a:gd name="T34" fmla="*/ 34 w 105"/>
                  <a:gd name="T35" fmla="*/ 108 h 130"/>
                  <a:gd name="T36" fmla="*/ 39 w 105"/>
                  <a:gd name="T37" fmla="*/ 107 h 130"/>
                  <a:gd name="T38" fmla="*/ 34 w 105"/>
                  <a:gd name="T39" fmla="*/ 102 h 130"/>
                  <a:gd name="T40" fmla="*/ 41 w 105"/>
                  <a:gd name="T41" fmla="*/ 100 h 130"/>
                  <a:gd name="T42" fmla="*/ 38 w 105"/>
                  <a:gd name="T43" fmla="*/ 101 h 130"/>
                  <a:gd name="T44" fmla="*/ 38 w 105"/>
                  <a:gd name="T45" fmla="*/ 104 h 130"/>
                  <a:gd name="T46" fmla="*/ 37 w 105"/>
                  <a:gd name="T47" fmla="*/ 111 h 130"/>
                  <a:gd name="T48" fmla="*/ 43 w 105"/>
                  <a:gd name="T49" fmla="*/ 110 h 130"/>
                  <a:gd name="T50" fmla="*/ 46 w 105"/>
                  <a:gd name="T51" fmla="*/ 108 h 130"/>
                  <a:gd name="T52" fmla="*/ 46 w 105"/>
                  <a:gd name="T53" fmla="*/ 106 h 130"/>
                  <a:gd name="T54" fmla="*/ 47 w 105"/>
                  <a:gd name="T55" fmla="*/ 99 h 130"/>
                  <a:gd name="T56" fmla="*/ 49 w 105"/>
                  <a:gd name="T57" fmla="*/ 102 h 130"/>
                  <a:gd name="T58" fmla="*/ 45 w 105"/>
                  <a:gd name="T59" fmla="*/ 102 h 130"/>
                  <a:gd name="T60" fmla="*/ 50 w 105"/>
                  <a:gd name="T61" fmla="*/ 107 h 130"/>
                  <a:gd name="T62" fmla="*/ 59 w 105"/>
                  <a:gd name="T63" fmla="*/ 105 h 130"/>
                  <a:gd name="T64" fmla="*/ 54 w 105"/>
                  <a:gd name="T65" fmla="*/ 106 h 130"/>
                  <a:gd name="T66" fmla="*/ 52 w 105"/>
                  <a:gd name="T67" fmla="*/ 110 h 130"/>
                  <a:gd name="T68" fmla="*/ 55 w 105"/>
                  <a:gd name="T69" fmla="*/ 99 h 130"/>
                  <a:gd name="T70" fmla="*/ 60 w 105"/>
                  <a:gd name="T71" fmla="*/ 103 h 130"/>
                  <a:gd name="T72" fmla="*/ 66 w 105"/>
                  <a:gd name="T73" fmla="*/ 111 h 130"/>
                  <a:gd name="T74" fmla="*/ 66 w 105"/>
                  <a:gd name="T75" fmla="*/ 99 h 130"/>
                  <a:gd name="T76" fmla="*/ 66 w 105"/>
                  <a:gd name="T77" fmla="*/ 111 h 130"/>
                  <a:gd name="T78" fmla="*/ 78 w 105"/>
                  <a:gd name="T79" fmla="*/ 108 h 130"/>
                  <a:gd name="T80" fmla="*/ 76 w 105"/>
                  <a:gd name="T81" fmla="*/ 106 h 130"/>
                  <a:gd name="T82" fmla="*/ 73 w 105"/>
                  <a:gd name="T83" fmla="*/ 110 h 130"/>
                  <a:gd name="T84" fmla="*/ 77 w 105"/>
                  <a:gd name="T85" fmla="*/ 99 h 130"/>
                  <a:gd name="T86" fmla="*/ 81 w 105"/>
                  <a:gd name="T87" fmla="*/ 102 h 130"/>
                  <a:gd name="T88" fmla="*/ 79 w 105"/>
                  <a:gd name="T89" fmla="*/ 105 h 130"/>
                  <a:gd name="T90" fmla="*/ 82 w 105"/>
                  <a:gd name="T91" fmla="*/ 110 h 130"/>
                  <a:gd name="T92" fmla="*/ 91 w 105"/>
                  <a:gd name="T93" fmla="*/ 101 h 130"/>
                  <a:gd name="T94" fmla="*/ 88 w 105"/>
                  <a:gd name="T95" fmla="*/ 110 h 130"/>
                  <a:gd name="T96" fmla="*/ 85 w 105"/>
                  <a:gd name="T97" fmla="*/ 101 h 130"/>
                  <a:gd name="T98" fmla="*/ 82 w 105"/>
                  <a:gd name="T99" fmla="*/ 99 h 130"/>
                  <a:gd name="T100" fmla="*/ 91 w 105"/>
                  <a:gd name="T101" fmla="*/ 10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5" h="130">
                    <a:moveTo>
                      <a:pt x="92" y="0"/>
                    </a:moveTo>
                    <a:cubicBezTo>
                      <a:pt x="13" y="0"/>
                      <a:pt x="13" y="0"/>
                      <a:pt x="13" y="0"/>
                    </a:cubicBezTo>
                    <a:cubicBezTo>
                      <a:pt x="6" y="0"/>
                      <a:pt x="0" y="5"/>
                      <a:pt x="0" y="12"/>
                    </a:cubicBezTo>
                    <a:cubicBezTo>
                      <a:pt x="0" y="117"/>
                      <a:pt x="0" y="117"/>
                      <a:pt x="0" y="117"/>
                    </a:cubicBezTo>
                    <a:cubicBezTo>
                      <a:pt x="0" y="124"/>
                      <a:pt x="6" y="130"/>
                      <a:pt x="13" y="130"/>
                    </a:cubicBezTo>
                    <a:cubicBezTo>
                      <a:pt x="92" y="130"/>
                      <a:pt x="92" y="130"/>
                      <a:pt x="92" y="130"/>
                    </a:cubicBezTo>
                    <a:cubicBezTo>
                      <a:pt x="99" y="130"/>
                      <a:pt x="105" y="124"/>
                      <a:pt x="105" y="117"/>
                    </a:cubicBezTo>
                    <a:cubicBezTo>
                      <a:pt x="105" y="12"/>
                      <a:pt x="105" y="12"/>
                      <a:pt x="105" y="12"/>
                    </a:cubicBezTo>
                    <a:cubicBezTo>
                      <a:pt x="105" y="5"/>
                      <a:pt x="99" y="0"/>
                      <a:pt x="92" y="0"/>
                    </a:cubicBezTo>
                    <a:close/>
                    <a:moveTo>
                      <a:pt x="52" y="19"/>
                    </a:moveTo>
                    <a:cubicBezTo>
                      <a:pt x="69" y="19"/>
                      <a:pt x="83" y="33"/>
                      <a:pt x="83" y="50"/>
                    </a:cubicBezTo>
                    <a:cubicBezTo>
                      <a:pt x="83" y="67"/>
                      <a:pt x="69" y="81"/>
                      <a:pt x="52" y="81"/>
                    </a:cubicBezTo>
                    <a:cubicBezTo>
                      <a:pt x="35" y="81"/>
                      <a:pt x="21" y="67"/>
                      <a:pt x="21" y="50"/>
                    </a:cubicBezTo>
                    <a:cubicBezTo>
                      <a:pt x="21" y="33"/>
                      <a:pt x="35" y="19"/>
                      <a:pt x="52" y="19"/>
                    </a:cubicBezTo>
                    <a:close/>
                    <a:moveTo>
                      <a:pt x="18" y="106"/>
                    </a:moveTo>
                    <a:cubicBezTo>
                      <a:pt x="18" y="106"/>
                      <a:pt x="17" y="106"/>
                      <a:pt x="17" y="106"/>
                    </a:cubicBezTo>
                    <a:cubicBezTo>
                      <a:pt x="17" y="110"/>
                      <a:pt x="17" y="110"/>
                      <a:pt x="17" y="110"/>
                    </a:cubicBezTo>
                    <a:cubicBezTo>
                      <a:pt x="15" y="110"/>
                      <a:pt x="15" y="110"/>
                      <a:pt x="15" y="110"/>
                    </a:cubicBezTo>
                    <a:cubicBezTo>
                      <a:pt x="15" y="99"/>
                      <a:pt x="15" y="99"/>
                      <a:pt x="15" y="99"/>
                    </a:cubicBezTo>
                    <a:cubicBezTo>
                      <a:pt x="16" y="99"/>
                      <a:pt x="17" y="99"/>
                      <a:pt x="18" y="99"/>
                    </a:cubicBezTo>
                    <a:cubicBezTo>
                      <a:pt x="20" y="99"/>
                      <a:pt x="21" y="99"/>
                      <a:pt x="22" y="100"/>
                    </a:cubicBezTo>
                    <a:cubicBezTo>
                      <a:pt x="22" y="101"/>
                      <a:pt x="23" y="102"/>
                      <a:pt x="23" y="103"/>
                    </a:cubicBezTo>
                    <a:cubicBezTo>
                      <a:pt x="23" y="104"/>
                      <a:pt x="22" y="105"/>
                      <a:pt x="22" y="105"/>
                    </a:cubicBezTo>
                    <a:cubicBezTo>
                      <a:pt x="21" y="106"/>
                      <a:pt x="20" y="106"/>
                      <a:pt x="18" y="106"/>
                    </a:cubicBezTo>
                    <a:close/>
                    <a:moveTo>
                      <a:pt x="30" y="110"/>
                    </a:moveTo>
                    <a:cubicBezTo>
                      <a:pt x="29" y="108"/>
                      <a:pt x="29" y="108"/>
                      <a:pt x="29" y="108"/>
                    </a:cubicBezTo>
                    <a:cubicBezTo>
                      <a:pt x="26" y="108"/>
                      <a:pt x="26" y="108"/>
                      <a:pt x="26" y="108"/>
                    </a:cubicBezTo>
                    <a:cubicBezTo>
                      <a:pt x="25" y="110"/>
                      <a:pt x="25" y="110"/>
                      <a:pt x="25" y="110"/>
                    </a:cubicBezTo>
                    <a:cubicBezTo>
                      <a:pt x="23" y="110"/>
                      <a:pt x="23" y="110"/>
                      <a:pt x="23" y="110"/>
                    </a:cubicBezTo>
                    <a:cubicBezTo>
                      <a:pt x="26" y="99"/>
                      <a:pt x="26" y="99"/>
                      <a:pt x="26" y="99"/>
                    </a:cubicBezTo>
                    <a:cubicBezTo>
                      <a:pt x="29" y="99"/>
                      <a:pt x="29" y="99"/>
                      <a:pt x="29" y="99"/>
                    </a:cubicBezTo>
                    <a:cubicBezTo>
                      <a:pt x="33" y="110"/>
                      <a:pt x="33" y="110"/>
                      <a:pt x="33" y="110"/>
                    </a:cubicBezTo>
                    <a:lnTo>
                      <a:pt x="30" y="110"/>
                    </a:lnTo>
                    <a:close/>
                    <a:moveTo>
                      <a:pt x="37" y="111"/>
                    </a:moveTo>
                    <a:cubicBezTo>
                      <a:pt x="36" y="111"/>
                      <a:pt x="34" y="110"/>
                      <a:pt x="34" y="110"/>
                    </a:cubicBezTo>
                    <a:cubicBezTo>
                      <a:pt x="34" y="108"/>
                      <a:pt x="34" y="108"/>
                      <a:pt x="34" y="108"/>
                    </a:cubicBezTo>
                    <a:cubicBezTo>
                      <a:pt x="35" y="108"/>
                      <a:pt x="36" y="108"/>
                      <a:pt x="37" y="108"/>
                    </a:cubicBezTo>
                    <a:cubicBezTo>
                      <a:pt x="38" y="108"/>
                      <a:pt x="39" y="108"/>
                      <a:pt x="39" y="107"/>
                    </a:cubicBezTo>
                    <a:cubicBezTo>
                      <a:pt x="39" y="107"/>
                      <a:pt x="38" y="106"/>
                      <a:pt x="37" y="106"/>
                    </a:cubicBezTo>
                    <a:cubicBezTo>
                      <a:pt x="35" y="105"/>
                      <a:pt x="34" y="104"/>
                      <a:pt x="34" y="102"/>
                    </a:cubicBezTo>
                    <a:cubicBezTo>
                      <a:pt x="34" y="101"/>
                      <a:pt x="35" y="99"/>
                      <a:pt x="38" y="99"/>
                    </a:cubicBezTo>
                    <a:cubicBezTo>
                      <a:pt x="39" y="99"/>
                      <a:pt x="40" y="99"/>
                      <a:pt x="41" y="100"/>
                    </a:cubicBezTo>
                    <a:cubicBezTo>
                      <a:pt x="40" y="102"/>
                      <a:pt x="40" y="102"/>
                      <a:pt x="40" y="102"/>
                    </a:cubicBezTo>
                    <a:cubicBezTo>
                      <a:pt x="40" y="101"/>
                      <a:pt x="39" y="101"/>
                      <a:pt x="38" y="101"/>
                    </a:cubicBezTo>
                    <a:cubicBezTo>
                      <a:pt x="37" y="101"/>
                      <a:pt x="36" y="102"/>
                      <a:pt x="36" y="102"/>
                    </a:cubicBezTo>
                    <a:cubicBezTo>
                      <a:pt x="36" y="103"/>
                      <a:pt x="37" y="103"/>
                      <a:pt x="38" y="104"/>
                    </a:cubicBezTo>
                    <a:cubicBezTo>
                      <a:pt x="40" y="105"/>
                      <a:pt x="41" y="106"/>
                      <a:pt x="41" y="107"/>
                    </a:cubicBezTo>
                    <a:cubicBezTo>
                      <a:pt x="41" y="109"/>
                      <a:pt x="40" y="111"/>
                      <a:pt x="37" y="111"/>
                    </a:cubicBezTo>
                    <a:close/>
                    <a:moveTo>
                      <a:pt x="46" y="111"/>
                    </a:moveTo>
                    <a:cubicBezTo>
                      <a:pt x="44" y="111"/>
                      <a:pt x="43" y="110"/>
                      <a:pt x="43" y="110"/>
                    </a:cubicBezTo>
                    <a:cubicBezTo>
                      <a:pt x="43" y="108"/>
                      <a:pt x="43" y="108"/>
                      <a:pt x="43" y="108"/>
                    </a:cubicBezTo>
                    <a:cubicBezTo>
                      <a:pt x="44" y="108"/>
                      <a:pt x="45" y="108"/>
                      <a:pt x="46" y="108"/>
                    </a:cubicBezTo>
                    <a:cubicBezTo>
                      <a:pt x="47" y="108"/>
                      <a:pt x="48" y="108"/>
                      <a:pt x="48" y="107"/>
                    </a:cubicBezTo>
                    <a:cubicBezTo>
                      <a:pt x="48" y="107"/>
                      <a:pt x="47" y="106"/>
                      <a:pt x="46" y="106"/>
                    </a:cubicBezTo>
                    <a:cubicBezTo>
                      <a:pt x="44" y="105"/>
                      <a:pt x="43" y="104"/>
                      <a:pt x="43" y="102"/>
                    </a:cubicBezTo>
                    <a:cubicBezTo>
                      <a:pt x="43" y="101"/>
                      <a:pt x="44" y="99"/>
                      <a:pt x="47" y="99"/>
                    </a:cubicBezTo>
                    <a:cubicBezTo>
                      <a:pt x="48" y="99"/>
                      <a:pt x="49" y="99"/>
                      <a:pt x="50" y="100"/>
                    </a:cubicBezTo>
                    <a:cubicBezTo>
                      <a:pt x="49" y="102"/>
                      <a:pt x="49" y="102"/>
                      <a:pt x="49" y="102"/>
                    </a:cubicBezTo>
                    <a:cubicBezTo>
                      <a:pt x="49" y="101"/>
                      <a:pt x="48" y="101"/>
                      <a:pt x="47" y="101"/>
                    </a:cubicBezTo>
                    <a:cubicBezTo>
                      <a:pt x="46" y="101"/>
                      <a:pt x="45" y="102"/>
                      <a:pt x="45" y="102"/>
                    </a:cubicBezTo>
                    <a:cubicBezTo>
                      <a:pt x="45" y="103"/>
                      <a:pt x="46" y="103"/>
                      <a:pt x="47" y="104"/>
                    </a:cubicBezTo>
                    <a:cubicBezTo>
                      <a:pt x="49" y="105"/>
                      <a:pt x="50" y="106"/>
                      <a:pt x="50" y="107"/>
                    </a:cubicBezTo>
                    <a:cubicBezTo>
                      <a:pt x="50" y="109"/>
                      <a:pt x="49" y="111"/>
                      <a:pt x="46" y="111"/>
                    </a:cubicBezTo>
                    <a:close/>
                    <a:moveTo>
                      <a:pt x="59" y="105"/>
                    </a:moveTo>
                    <a:cubicBezTo>
                      <a:pt x="58" y="106"/>
                      <a:pt x="57" y="106"/>
                      <a:pt x="55" y="106"/>
                    </a:cubicBezTo>
                    <a:cubicBezTo>
                      <a:pt x="55" y="106"/>
                      <a:pt x="55" y="106"/>
                      <a:pt x="54" y="106"/>
                    </a:cubicBezTo>
                    <a:cubicBezTo>
                      <a:pt x="54" y="110"/>
                      <a:pt x="54" y="110"/>
                      <a:pt x="54" y="110"/>
                    </a:cubicBezTo>
                    <a:cubicBezTo>
                      <a:pt x="52" y="110"/>
                      <a:pt x="52" y="110"/>
                      <a:pt x="52" y="110"/>
                    </a:cubicBezTo>
                    <a:cubicBezTo>
                      <a:pt x="52" y="99"/>
                      <a:pt x="52" y="99"/>
                      <a:pt x="52" y="99"/>
                    </a:cubicBezTo>
                    <a:cubicBezTo>
                      <a:pt x="53" y="99"/>
                      <a:pt x="54" y="99"/>
                      <a:pt x="55" y="99"/>
                    </a:cubicBezTo>
                    <a:cubicBezTo>
                      <a:pt x="57" y="99"/>
                      <a:pt x="58" y="99"/>
                      <a:pt x="59" y="100"/>
                    </a:cubicBezTo>
                    <a:cubicBezTo>
                      <a:pt x="59" y="101"/>
                      <a:pt x="60" y="102"/>
                      <a:pt x="60" y="103"/>
                    </a:cubicBezTo>
                    <a:cubicBezTo>
                      <a:pt x="60" y="104"/>
                      <a:pt x="60" y="105"/>
                      <a:pt x="59" y="105"/>
                    </a:cubicBezTo>
                    <a:close/>
                    <a:moveTo>
                      <a:pt x="66" y="111"/>
                    </a:moveTo>
                    <a:cubicBezTo>
                      <a:pt x="63" y="111"/>
                      <a:pt x="61" y="108"/>
                      <a:pt x="61" y="105"/>
                    </a:cubicBezTo>
                    <a:cubicBezTo>
                      <a:pt x="61" y="102"/>
                      <a:pt x="63" y="99"/>
                      <a:pt x="66" y="99"/>
                    </a:cubicBezTo>
                    <a:cubicBezTo>
                      <a:pt x="70" y="99"/>
                      <a:pt x="72" y="102"/>
                      <a:pt x="72" y="105"/>
                    </a:cubicBezTo>
                    <a:cubicBezTo>
                      <a:pt x="72" y="108"/>
                      <a:pt x="69" y="111"/>
                      <a:pt x="66" y="111"/>
                    </a:cubicBezTo>
                    <a:close/>
                    <a:moveTo>
                      <a:pt x="79" y="110"/>
                    </a:moveTo>
                    <a:cubicBezTo>
                      <a:pt x="79" y="110"/>
                      <a:pt x="79" y="109"/>
                      <a:pt x="78" y="108"/>
                    </a:cubicBezTo>
                    <a:cubicBezTo>
                      <a:pt x="78" y="106"/>
                      <a:pt x="78" y="106"/>
                      <a:pt x="77" y="106"/>
                    </a:cubicBezTo>
                    <a:cubicBezTo>
                      <a:pt x="76" y="106"/>
                      <a:pt x="76" y="106"/>
                      <a:pt x="76" y="106"/>
                    </a:cubicBezTo>
                    <a:cubicBezTo>
                      <a:pt x="76" y="110"/>
                      <a:pt x="76" y="110"/>
                      <a:pt x="76" y="110"/>
                    </a:cubicBezTo>
                    <a:cubicBezTo>
                      <a:pt x="73" y="110"/>
                      <a:pt x="73" y="110"/>
                      <a:pt x="73" y="110"/>
                    </a:cubicBezTo>
                    <a:cubicBezTo>
                      <a:pt x="73" y="99"/>
                      <a:pt x="73" y="99"/>
                      <a:pt x="73" y="99"/>
                    </a:cubicBezTo>
                    <a:cubicBezTo>
                      <a:pt x="74" y="99"/>
                      <a:pt x="75" y="99"/>
                      <a:pt x="77" y="99"/>
                    </a:cubicBezTo>
                    <a:cubicBezTo>
                      <a:pt x="78" y="99"/>
                      <a:pt x="79" y="99"/>
                      <a:pt x="80" y="100"/>
                    </a:cubicBezTo>
                    <a:cubicBezTo>
                      <a:pt x="81" y="101"/>
                      <a:pt x="81" y="101"/>
                      <a:pt x="81" y="102"/>
                    </a:cubicBezTo>
                    <a:cubicBezTo>
                      <a:pt x="81" y="104"/>
                      <a:pt x="80" y="105"/>
                      <a:pt x="79" y="105"/>
                    </a:cubicBezTo>
                    <a:cubicBezTo>
                      <a:pt x="79" y="105"/>
                      <a:pt x="79" y="105"/>
                      <a:pt x="79" y="105"/>
                    </a:cubicBezTo>
                    <a:cubicBezTo>
                      <a:pt x="80" y="105"/>
                      <a:pt x="80" y="106"/>
                      <a:pt x="81" y="107"/>
                    </a:cubicBezTo>
                    <a:cubicBezTo>
                      <a:pt x="81" y="108"/>
                      <a:pt x="81" y="110"/>
                      <a:pt x="82" y="110"/>
                    </a:cubicBezTo>
                    <a:lnTo>
                      <a:pt x="79" y="110"/>
                    </a:lnTo>
                    <a:close/>
                    <a:moveTo>
                      <a:pt x="91" y="101"/>
                    </a:moveTo>
                    <a:cubicBezTo>
                      <a:pt x="88" y="101"/>
                      <a:pt x="88" y="101"/>
                      <a:pt x="88" y="101"/>
                    </a:cubicBezTo>
                    <a:cubicBezTo>
                      <a:pt x="88" y="110"/>
                      <a:pt x="88" y="110"/>
                      <a:pt x="88" y="110"/>
                    </a:cubicBezTo>
                    <a:cubicBezTo>
                      <a:pt x="85" y="110"/>
                      <a:pt x="85" y="110"/>
                      <a:pt x="85" y="110"/>
                    </a:cubicBezTo>
                    <a:cubicBezTo>
                      <a:pt x="85" y="101"/>
                      <a:pt x="85" y="101"/>
                      <a:pt x="85" y="101"/>
                    </a:cubicBezTo>
                    <a:cubicBezTo>
                      <a:pt x="82" y="101"/>
                      <a:pt x="82" y="101"/>
                      <a:pt x="82" y="101"/>
                    </a:cubicBezTo>
                    <a:cubicBezTo>
                      <a:pt x="82" y="99"/>
                      <a:pt x="82" y="99"/>
                      <a:pt x="82" y="99"/>
                    </a:cubicBezTo>
                    <a:cubicBezTo>
                      <a:pt x="91" y="99"/>
                      <a:pt x="91" y="99"/>
                      <a:pt x="91" y="99"/>
                    </a:cubicBezTo>
                    <a:lnTo>
                      <a:pt x="91"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68" name="Freeform 31">
                <a:extLst>
                  <a:ext uri="{FF2B5EF4-FFF2-40B4-BE49-F238E27FC236}">
                    <a16:creationId xmlns:a16="http://schemas.microsoft.com/office/drawing/2014/main" id="{4A72DC70-702A-4311-9D05-13CC3B906A12}"/>
                  </a:ext>
                </a:extLst>
              </p:cNvPr>
              <p:cNvSpPr>
                <a:spLocks/>
              </p:cNvSpPr>
              <p:nvPr/>
            </p:nvSpPr>
            <p:spPr bwMode="auto">
              <a:xfrm>
                <a:off x="4745038" y="1971675"/>
                <a:ext cx="11113" cy="11113"/>
              </a:xfrm>
              <a:custGeom>
                <a:avLst/>
                <a:gdLst>
                  <a:gd name="T0" fmla="*/ 1 w 3"/>
                  <a:gd name="T1" fmla="*/ 0 h 3"/>
                  <a:gd name="T2" fmla="*/ 0 w 3"/>
                  <a:gd name="T3" fmla="*/ 0 h 3"/>
                  <a:gd name="T4" fmla="*/ 0 w 3"/>
                  <a:gd name="T5" fmla="*/ 3 h 3"/>
                  <a:gd name="T6" fmla="*/ 1 w 3"/>
                  <a:gd name="T7" fmla="*/ 3 h 3"/>
                  <a:gd name="T8" fmla="*/ 3 w 3"/>
                  <a:gd name="T9" fmla="*/ 2 h 3"/>
                  <a:gd name="T10" fmla="*/ 1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1" y="0"/>
                    </a:moveTo>
                    <a:cubicBezTo>
                      <a:pt x="0" y="0"/>
                      <a:pt x="0" y="0"/>
                      <a:pt x="0" y="0"/>
                    </a:cubicBezTo>
                    <a:cubicBezTo>
                      <a:pt x="0" y="3"/>
                      <a:pt x="0" y="3"/>
                      <a:pt x="0" y="3"/>
                    </a:cubicBezTo>
                    <a:cubicBezTo>
                      <a:pt x="1" y="3"/>
                      <a:pt x="1" y="3"/>
                      <a:pt x="1" y="3"/>
                    </a:cubicBezTo>
                    <a:cubicBezTo>
                      <a:pt x="2" y="3"/>
                      <a:pt x="3" y="3"/>
                      <a:pt x="3" y="2"/>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69" name="Oval 32">
                <a:extLst>
                  <a:ext uri="{FF2B5EF4-FFF2-40B4-BE49-F238E27FC236}">
                    <a16:creationId xmlns:a16="http://schemas.microsoft.com/office/drawing/2014/main" id="{DC9893FD-7334-4AD5-B691-8DFEC6CBD38F}"/>
                  </a:ext>
                </a:extLst>
              </p:cNvPr>
              <p:cNvSpPr>
                <a:spLocks noChangeArrowheads="1"/>
              </p:cNvSpPr>
              <p:nvPr/>
            </p:nvSpPr>
            <p:spPr bwMode="auto">
              <a:xfrm>
                <a:off x="4699001" y="1971675"/>
                <a:ext cx="19050"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70" name="Freeform 33">
                <a:extLst>
                  <a:ext uri="{FF2B5EF4-FFF2-40B4-BE49-F238E27FC236}">
                    <a16:creationId xmlns:a16="http://schemas.microsoft.com/office/drawing/2014/main" id="{1C86631D-CEB6-4B1C-9A52-3268F030EDE0}"/>
                  </a:ext>
                </a:extLst>
              </p:cNvPr>
              <p:cNvSpPr>
                <a:spLocks/>
              </p:cNvSpPr>
              <p:nvPr/>
            </p:nvSpPr>
            <p:spPr bwMode="auto">
              <a:xfrm>
                <a:off x="4699001" y="1844675"/>
                <a:ext cx="22225" cy="25400"/>
              </a:xfrm>
              <a:custGeom>
                <a:avLst/>
                <a:gdLst>
                  <a:gd name="T0" fmla="*/ 0 w 6"/>
                  <a:gd name="T1" fmla="*/ 7 h 7"/>
                  <a:gd name="T2" fmla="*/ 6 w 6"/>
                  <a:gd name="T3" fmla="*/ 2 h 7"/>
                  <a:gd name="T4" fmla="*/ 3 w 6"/>
                  <a:gd name="T5" fmla="*/ 0 h 7"/>
                  <a:gd name="T6" fmla="*/ 0 w 6"/>
                  <a:gd name="T7" fmla="*/ 7 h 7"/>
                </a:gdLst>
                <a:ahLst/>
                <a:cxnLst>
                  <a:cxn ang="0">
                    <a:pos x="T0" y="T1"/>
                  </a:cxn>
                  <a:cxn ang="0">
                    <a:pos x="T2" y="T3"/>
                  </a:cxn>
                  <a:cxn ang="0">
                    <a:pos x="T4" y="T5"/>
                  </a:cxn>
                  <a:cxn ang="0">
                    <a:pos x="T6" y="T7"/>
                  </a:cxn>
                </a:cxnLst>
                <a:rect l="0" t="0" r="r" b="b"/>
                <a:pathLst>
                  <a:path w="6" h="7">
                    <a:moveTo>
                      <a:pt x="0" y="7"/>
                    </a:moveTo>
                    <a:cubicBezTo>
                      <a:pt x="2" y="5"/>
                      <a:pt x="4" y="4"/>
                      <a:pt x="6" y="2"/>
                    </a:cubicBezTo>
                    <a:cubicBezTo>
                      <a:pt x="5" y="1"/>
                      <a:pt x="4" y="1"/>
                      <a:pt x="3" y="0"/>
                    </a:cubicBezTo>
                    <a:cubicBezTo>
                      <a:pt x="2" y="2"/>
                      <a:pt x="1"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71" name="Freeform 34">
                <a:extLst>
                  <a:ext uri="{FF2B5EF4-FFF2-40B4-BE49-F238E27FC236}">
                    <a16:creationId xmlns:a16="http://schemas.microsoft.com/office/drawing/2014/main" id="{C91F93AB-1DCB-44A1-889F-B4711388FF47}"/>
                  </a:ext>
                </a:extLst>
              </p:cNvPr>
              <p:cNvSpPr>
                <a:spLocks/>
              </p:cNvSpPr>
              <p:nvPr/>
            </p:nvSpPr>
            <p:spPr bwMode="auto">
              <a:xfrm>
                <a:off x="4718051" y="1787525"/>
                <a:ext cx="38100" cy="49213"/>
              </a:xfrm>
              <a:custGeom>
                <a:avLst/>
                <a:gdLst>
                  <a:gd name="T0" fmla="*/ 0 w 10"/>
                  <a:gd name="T1" fmla="*/ 10 h 13"/>
                  <a:gd name="T2" fmla="*/ 5 w 10"/>
                  <a:gd name="T3" fmla="*/ 13 h 13"/>
                  <a:gd name="T4" fmla="*/ 10 w 10"/>
                  <a:gd name="T5" fmla="*/ 0 h 13"/>
                  <a:gd name="T6" fmla="*/ 1 w 10"/>
                  <a:gd name="T7" fmla="*/ 0 h 13"/>
                  <a:gd name="T8" fmla="*/ 0 w 10"/>
                  <a:gd name="T9" fmla="*/ 10 h 13"/>
                </a:gdLst>
                <a:ahLst/>
                <a:cxnLst>
                  <a:cxn ang="0">
                    <a:pos x="T0" y="T1"/>
                  </a:cxn>
                  <a:cxn ang="0">
                    <a:pos x="T2" y="T3"/>
                  </a:cxn>
                  <a:cxn ang="0">
                    <a:pos x="T4" y="T5"/>
                  </a:cxn>
                  <a:cxn ang="0">
                    <a:pos x="T6" y="T7"/>
                  </a:cxn>
                  <a:cxn ang="0">
                    <a:pos x="T8" y="T9"/>
                  </a:cxn>
                </a:cxnLst>
                <a:rect l="0" t="0" r="r" b="b"/>
                <a:pathLst>
                  <a:path w="10" h="13">
                    <a:moveTo>
                      <a:pt x="0" y="10"/>
                    </a:moveTo>
                    <a:cubicBezTo>
                      <a:pt x="1" y="11"/>
                      <a:pt x="3" y="12"/>
                      <a:pt x="5" y="13"/>
                    </a:cubicBezTo>
                    <a:cubicBezTo>
                      <a:pt x="7" y="10"/>
                      <a:pt x="9" y="5"/>
                      <a:pt x="10" y="0"/>
                    </a:cubicBezTo>
                    <a:cubicBezTo>
                      <a:pt x="1" y="0"/>
                      <a:pt x="1" y="0"/>
                      <a:pt x="1" y="0"/>
                    </a:cubicBezTo>
                    <a:cubicBezTo>
                      <a:pt x="1" y="4"/>
                      <a:pt x="0" y="7"/>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72" name="Freeform 35">
                <a:extLst>
                  <a:ext uri="{FF2B5EF4-FFF2-40B4-BE49-F238E27FC236}">
                    <a16:creationId xmlns:a16="http://schemas.microsoft.com/office/drawing/2014/main" id="{64092C39-FB9C-4F7A-8233-180F4732830A}"/>
                  </a:ext>
                </a:extLst>
              </p:cNvPr>
              <p:cNvSpPr>
                <a:spLocks/>
              </p:cNvSpPr>
              <p:nvPr/>
            </p:nvSpPr>
            <p:spPr bwMode="auto">
              <a:xfrm>
                <a:off x="4556126" y="1971675"/>
                <a:ext cx="11113" cy="19050"/>
              </a:xfrm>
              <a:custGeom>
                <a:avLst/>
                <a:gdLst>
                  <a:gd name="T0" fmla="*/ 2 w 3"/>
                  <a:gd name="T1" fmla="*/ 0 h 5"/>
                  <a:gd name="T2" fmla="*/ 1 w 3"/>
                  <a:gd name="T3" fmla="*/ 0 h 5"/>
                  <a:gd name="T4" fmla="*/ 1 w 3"/>
                  <a:gd name="T5" fmla="*/ 2 h 5"/>
                  <a:gd name="T6" fmla="*/ 0 w 3"/>
                  <a:gd name="T7" fmla="*/ 5 h 5"/>
                  <a:gd name="T8" fmla="*/ 3 w 3"/>
                  <a:gd name="T9" fmla="*/ 5 h 5"/>
                  <a:gd name="T10" fmla="*/ 2 w 3"/>
                  <a:gd name="T11" fmla="*/ 2 h 5"/>
                  <a:gd name="T12" fmla="*/ 2 w 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2" y="0"/>
                    </a:moveTo>
                    <a:cubicBezTo>
                      <a:pt x="1" y="0"/>
                      <a:pt x="1" y="0"/>
                      <a:pt x="1" y="0"/>
                    </a:cubicBezTo>
                    <a:cubicBezTo>
                      <a:pt x="1" y="1"/>
                      <a:pt x="1" y="2"/>
                      <a:pt x="1" y="2"/>
                    </a:cubicBezTo>
                    <a:cubicBezTo>
                      <a:pt x="0" y="5"/>
                      <a:pt x="0" y="5"/>
                      <a:pt x="0" y="5"/>
                    </a:cubicBezTo>
                    <a:cubicBezTo>
                      <a:pt x="3" y="5"/>
                      <a:pt x="3" y="5"/>
                      <a:pt x="3" y="5"/>
                    </a:cubicBezTo>
                    <a:cubicBezTo>
                      <a:pt x="2" y="2"/>
                      <a:pt x="2" y="2"/>
                      <a:pt x="2" y="2"/>
                    </a:cubicBezTo>
                    <a:cubicBezTo>
                      <a:pt x="2" y="2"/>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73" name="Freeform 36">
                <a:extLst>
                  <a:ext uri="{FF2B5EF4-FFF2-40B4-BE49-F238E27FC236}">
                    <a16:creationId xmlns:a16="http://schemas.microsoft.com/office/drawing/2014/main" id="{2609648B-A93B-481E-AF41-F02734450DA0}"/>
                  </a:ext>
                </a:extLst>
              </p:cNvPr>
              <p:cNvSpPr>
                <a:spLocks/>
              </p:cNvSpPr>
              <p:nvPr/>
            </p:nvSpPr>
            <p:spPr bwMode="auto">
              <a:xfrm>
                <a:off x="4522788" y="1971675"/>
                <a:ext cx="11113" cy="15875"/>
              </a:xfrm>
              <a:custGeom>
                <a:avLst/>
                <a:gdLst>
                  <a:gd name="T0" fmla="*/ 1 w 3"/>
                  <a:gd name="T1" fmla="*/ 0 h 4"/>
                  <a:gd name="T2" fmla="*/ 0 w 3"/>
                  <a:gd name="T3" fmla="*/ 0 h 4"/>
                  <a:gd name="T4" fmla="*/ 0 w 3"/>
                  <a:gd name="T5" fmla="*/ 3 h 4"/>
                  <a:gd name="T6" fmla="*/ 1 w 3"/>
                  <a:gd name="T7" fmla="*/ 4 h 4"/>
                  <a:gd name="T8" fmla="*/ 3 w 3"/>
                  <a:gd name="T9" fmla="*/ 2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0"/>
                      <a:pt x="0" y="0"/>
                      <a:pt x="0" y="0"/>
                    </a:cubicBezTo>
                    <a:cubicBezTo>
                      <a:pt x="0" y="3"/>
                      <a:pt x="0" y="3"/>
                      <a:pt x="0" y="3"/>
                    </a:cubicBezTo>
                    <a:cubicBezTo>
                      <a:pt x="0" y="4"/>
                      <a:pt x="1" y="4"/>
                      <a:pt x="1" y="4"/>
                    </a:cubicBezTo>
                    <a:cubicBezTo>
                      <a:pt x="2" y="4"/>
                      <a:pt x="3" y="3"/>
                      <a:pt x="3" y="2"/>
                    </a:cubicBezTo>
                    <a:cubicBezTo>
                      <a:pt x="3" y="1"/>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grpSp>
        <p:sp>
          <p:nvSpPr>
            <p:cNvPr id="74" name="出自【趣你的PPT】(微信:qunideppt)：最优质的PPT资源库">
              <a:extLst>
                <a:ext uri="{FF2B5EF4-FFF2-40B4-BE49-F238E27FC236}">
                  <a16:creationId xmlns:a16="http://schemas.microsoft.com/office/drawing/2014/main" id="{4FAF4CF3-A2F1-434B-9D2B-02E1868319FF}"/>
                </a:ext>
              </a:extLst>
            </p:cNvPr>
            <p:cNvSpPr txBox="1">
              <a:spLocks noChangeArrowheads="1"/>
            </p:cNvSpPr>
            <p:nvPr/>
          </p:nvSpPr>
          <p:spPr bwMode="auto">
            <a:xfrm>
              <a:off x="612605" y="4276853"/>
              <a:ext cx="3253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algn="ctr" defTabSz="914377" fontAlgn="base">
                <a:lnSpc>
                  <a:spcPct val="100000"/>
                </a:lnSpc>
                <a:spcBef>
                  <a:spcPct val="0"/>
                </a:spcBef>
                <a:spcAft>
                  <a:spcPct val="0"/>
                </a:spcAft>
                <a:buNone/>
                <a:defRPr/>
              </a:pPr>
              <a:r>
                <a:rPr lang="zh-CN" altLang="en-US" sz="2400" b="1" dirty="0">
                  <a:solidFill>
                    <a:srgbClr val="284760"/>
                  </a:solidFill>
                  <a:latin typeface="微软雅黑" panose="020B0503020204020204" pitchFamily="34" charset="-122"/>
                  <a:ea typeface="微软雅黑" panose="020B0503020204020204" pitchFamily="34" charset="-122"/>
                </a:rPr>
                <a:t>毕设目标</a:t>
              </a:r>
            </a:p>
          </p:txBody>
        </p:sp>
        <p:sp>
          <p:nvSpPr>
            <p:cNvPr id="103" name="出自【趣你的PPT】(微信:qunideppt)：最优质的PPT资源库">
              <a:extLst>
                <a:ext uri="{FF2B5EF4-FFF2-40B4-BE49-F238E27FC236}">
                  <a16:creationId xmlns:a16="http://schemas.microsoft.com/office/drawing/2014/main" id="{7E49247A-81F3-4BAB-B720-5A5FEA4F43A7}"/>
                </a:ext>
              </a:extLst>
            </p:cNvPr>
            <p:cNvSpPr txBox="1">
              <a:spLocks noChangeArrowheads="1"/>
            </p:cNvSpPr>
            <p:nvPr/>
          </p:nvSpPr>
          <p:spPr bwMode="auto">
            <a:xfrm>
              <a:off x="612605" y="3781079"/>
              <a:ext cx="32532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377"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PART 01</a:t>
              </a:r>
              <a:endParaRPr kumimoji="0" lang="zh-CN" altLang="en-US" sz="2000" b="0"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endParaRPr>
            </a:p>
          </p:txBody>
        </p:sp>
      </p:grpSp>
      <p:grpSp>
        <p:nvGrpSpPr>
          <p:cNvPr id="4" name="组合 3">
            <a:extLst>
              <a:ext uri="{FF2B5EF4-FFF2-40B4-BE49-F238E27FC236}">
                <a16:creationId xmlns:a16="http://schemas.microsoft.com/office/drawing/2014/main" id="{2DB328E1-089E-4B79-804E-E47FEC2C585E}"/>
              </a:ext>
            </a:extLst>
          </p:cNvPr>
          <p:cNvGrpSpPr/>
          <p:nvPr/>
        </p:nvGrpSpPr>
        <p:grpSpPr>
          <a:xfrm>
            <a:off x="4464473" y="2655211"/>
            <a:ext cx="3253267" cy="2105283"/>
            <a:chOff x="3172817" y="2633235"/>
            <a:chExt cx="3253267" cy="2105283"/>
          </a:xfrm>
        </p:grpSpPr>
        <p:grpSp>
          <p:nvGrpSpPr>
            <p:cNvPr id="75" name="组合 74">
              <a:extLst>
                <a:ext uri="{FF2B5EF4-FFF2-40B4-BE49-F238E27FC236}">
                  <a16:creationId xmlns:a16="http://schemas.microsoft.com/office/drawing/2014/main" id="{A93B0D4E-C07E-4592-9640-FE0B879B9962}"/>
                </a:ext>
              </a:extLst>
            </p:cNvPr>
            <p:cNvGrpSpPr/>
            <p:nvPr/>
          </p:nvGrpSpPr>
          <p:grpSpPr>
            <a:xfrm>
              <a:off x="4343231" y="2633235"/>
              <a:ext cx="758752" cy="1038648"/>
              <a:chOff x="10171113" y="1519238"/>
              <a:chExt cx="357188" cy="488951"/>
            </a:xfrm>
            <a:solidFill>
              <a:srgbClr val="284760"/>
            </a:solidFill>
          </p:grpSpPr>
          <p:sp>
            <p:nvSpPr>
              <p:cNvPr id="76" name="Rectangle 112">
                <a:extLst>
                  <a:ext uri="{FF2B5EF4-FFF2-40B4-BE49-F238E27FC236}">
                    <a16:creationId xmlns:a16="http://schemas.microsoft.com/office/drawing/2014/main" id="{05A615E1-54D5-46BD-A415-7C1183C612ED}"/>
                  </a:ext>
                </a:extLst>
              </p:cNvPr>
              <p:cNvSpPr>
                <a:spLocks noChangeArrowheads="1"/>
              </p:cNvSpPr>
              <p:nvPr/>
            </p:nvSpPr>
            <p:spPr bwMode="auto">
              <a:xfrm>
                <a:off x="10226675" y="1616076"/>
                <a:ext cx="79375" cy="26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77" name="Rectangle 113">
                <a:extLst>
                  <a:ext uri="{FF2B5EF4-FFF2-40B4-BE49-F238E27FC236}">
                    <a16:creationId xmlns:a16="http://schemas.microsoft.com/office/drawing/2014/main" id="{0E0188FB-2D4C-4593-9C7D-E58724156A29}"/>
                  </a:ext>
                </a:extLst>
              </p:cNvPr>
              <p:cNvSpPr>
                <a:spLocks noChangeArrowheads="1"/>
              </p:cNvSpPr>
              <p:nvPr/>
            </p:nvSpPr>
            <p:spPr bwMode="auto">
              <a:xfrm>
                <a:off x="10226675" y="1736726"/>
                <a:ext cx="2032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78" name="Rectangle 114">
                <a:extLst>
                  <a:ext uri="{FF2B5EF4-FFF2-40B4-BE49-F238E27FC236}">
                    <a16:creationId xmlns:a16="http://schemas.microsoft.com/office/drawing/2014/main" id="{846D440F-641D-4AC8-8A7D-08826F08C175}"/>
                  </a:ext>
                </a:extLst>
              </p:cNvPr>
              <p:cNvSpPr>
                <a:spLocks noChangeArrowheads="1"/>
              </p:cNvSpPr>
              <p:nvPr/>
            </p:nvSpPr>
            <p:spPr bwMode="auto">
              <a:xfrm>
                <a:off x="10226675" y="1789113"/>
                <a:ext cx="2032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79" name="Rectangle 115">
                <a:extLst>
                  <a:ext uri="{FF2B5EF4-FFF2-40B4-BE49-F238E27FC236}">
                    <a16:creationId xmlns:a16="http://schemas.microsoft.com/office/drawing/2014/main" id="{7A399011-2AEA-4272-AFD3-4CA453B8B34A}"/>
                  </a:ext>
                </a:extLst>
              </p:cNvPr>
              <p:cNvSpPr>
                <a:spLocks noChangeArrowheads="1"/>
              </p:cNvSpPr>
              <p:nvPr/>
            </p:nvSpPr>
            <p:spPr bwMode="auto">
              <a:xfrm>
                <a:off x="10226675" y="1841501"/>
                <a:ext cx="114300"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80" name="Freeform 116">
                <a:extLst>
                  <a:ext uri="{FF2B5EF4-FFF2-40B4-BE49-F238E27FC236}">
                    <a16:creationId xmlns:a16="http://schemas.microsoft.com/office/drawing/2014/main" id="{CD601D9F-9A26-451E-BDFA-097388C65F72}"/>
                  </a:ext>
                </a:extLst>
              </p:cNvPr>
              <p:cNvSpPr>
                <a:spLocks/>
              </p:cNvSpPr>
              <p:nvPr/>
            </p:nvSpPr>
            <p:spPr bwMode="auto">
              <a:xfrm>
                <a:off x="10171113" y="1519238"/>
                <a:ext cx="357188" cy="458788"/>
              </a:xfrm>
              <a:custGeom>
                <a:avLst/>
                <a:gdLst>
                  <a:gd name="T0" fmla="*/ 49 w 95"/>
                  <a:gd name="T1" fmla="*/ 0 h 122"/>
                  <a:gd name="T2" fmla="*/ 19 w 95"/>
                  <a:gd name="T3" fmla="*/ 0 h 122"/>
                  <a:gd name="T4" fmla="*/ 0 w 95"/>
                  <a:gd name="T5" fmla="*/ 19 h 122"/>
                  <a:gd name="T6" fmla="*/ 0 w 95"/>
                  <a:gd name="T7" fmla="*/ 103 h 122"/>
                  <a:gd name="T8" fmla="*/ 19 w 95"/>
                  <a:gd name="T9" fmla="*/ 122 h 122"/>
                  <a:gd name="T10" fmla="*/ 51 w 95"/>
                  <a:gd name="T11" fmla="*/ 122 h 122"/>
                  <a:gd name="T12" fmla="*/ 51 w 95"/>
                  <a:gd name="T13" fmla="*/ 113 h 122"/>
                  <a:gd name="T14" fmla="*/ 19 w 95"/>
                  <a:gd name="T15" fmla="*/ 113 h 122"/>
                  <a:gd name="T16" fmla="*/ 9 w 95"/>
                  <a:gd name="T17" fmla="*/ 103 h 122"/>
                  <a:gd name="T18" fmla="*/ 9 w 95"/>
                  <a:gd name="T19" fmla="*/ 19 h 122"/>
                  <a:gd name="T20" fmla="*/ 19 w 95"/>
                  <a:gd name="T21" fmla="*/ 9 h 122"/>
                  <a:gd name="T22" fmla="*/ 44 w 95"/>
                  <a:gd name="T23" fmla="*/ 9 h 122"/>
                  <a:gd name="T24" fmla="*/ 44 w 95"/>
                  <a:gd name="T25" fmla="*/ 37 h 122"/>
                  <a:gd name="T26" fmla="*/ 59 w 95"/>
                  <a:gd name="T27" fmla="*/ 52 h 122"/>
                  <a:gd name="T28" fmla="*/ 86 w 95"/>
                  <a:gd name="T29" fmla="*/ 52 h 122"/>
                  <a:gd name="T30" fmla="*/ 86 w 95"/>
                  <a:gd name="T31" fmla="*/ 103 h 122"/>
                  <a:gd name="T32" fmla="*/ 80 w 95"/>
                  <a:gd name="T33" fmla="*/ 113 h 122"/>
                  <a:gd name="T34" fmla="*/ 80 w 95"/>
                  <a:gd name="T35" fmla="*/ 122 h 122"/>
                  <a:gd name="T36" fmla="*/ 95 w 95"/>
                  <a:gd name="T37" fmla="*/ 103 h 122"/>
                  <a:gd name="T38" fmla="*/ 95 w 95"/>
                  <a:gd name="T39" fmla="*/ 46 h 122"/>
                  <a:gd name="T40" fmla="*/ 49 w 95"/>
                  <a:gd name="T41"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5" h="122">
                    <a:moveTo>
                      <a:pt x="49" y="0"/>
                    </a:moveTo>
                    <a:cubicBezTo>
                      <a:pt x="19" y="0"/>
                      <a:pt x="19" y="0"/>
                      <a:pt x="19" y="0"/>
                    </a:cubicBezTo>
                    <a:cubicBezTo>
                      <a:pt x="8" y="0"/>
                      <a:pt x="0" y="9"/>
                      <a:pt x="0" y="19"/>
                    </a:cubicBezTo>
                    <a:cubicBezTo>
                      <a:pt x="0" y="103"/>
                      <a:pt x="0" y="103"/>
                      <a:pt x="0" y="103"/>
                    </a:cubicBezTo>
                    <a:cubicBezTo>
                      <a:pt x="0" y="114"/>
                      <a:pt x="8" y="122"/>
                      <a:pt x="19" y="122"/>
                    </a:cubicBezTo>
                    <a:cubicBezTo>
                      <a:pt x="51" y="122"/>
                      <a:pt x="51" y="122"/>
                      <a:pt x="51" y="122"/>
                    </a:cubicBezTo>
                    <a:cubicBezTo>
                      <a:pt x="51" y="113"/>
                      <a:pt x="51" y="113"/>
                      <a:pt x="51" y="113"/>
                    </a:cubicBezTo>
                    <a:cubicBezTo>
                      <a:pt x="19" y="113"/>
                      <a:pt x="19" y="113"/>
                      <a:pt x="19" y="113"/>
                    </a:cubicBezTo>
                    <a:cubicBezTo>
                      <a:pt x="13" y="113"/>
                      <a:pt x="9" y="109"/>
                      <a:pt x="9" y="103"/>
                    </a:cubicBezTo>
                    <a:cubicBezTo>
                      <a:pt x="9" y="19"/>
                      <a:pt x="9" y="19"/>
                      <a:pt x="9" y="19"/>
                    </a:cubicBezTo>
                    <a:cubicBezTo>
                      <a:pt x="9" y="14"/>
                      <a:pt x="13" y="9"/>
                      <a:pt x="19" y="9"/>
                    </a:cubicBezTo>
                    <a:cubicBezTo>
                      <a:pt x="44" y="9"/>
                      <a:pt x="44" y="9"/>
                      <a:pt x="44" y="9"/>
                    </a:cubicBezTo>
                    <a:cubicBezTo>
                      <a:pt x="44" y="37"/>
                      <a:pt x="44" y="37"/>
                      <a:pt x="44" y="37"/>
                    </a:cubicBezTo>
                    <a:cubicBezTo>
                      <a:pt x="44" y="45"/>
                      <a:pt x="50" y="52"/>
                      <a:pt x="59" y="52"/>
                    </a:cubicBezTo>
                    <a:cubicBezTo>
                      <a:pt x="86" y="52"/>
                      <a:pt x="86" y="52"/>
                      <a:pt x="86" y="52"/>
                    </a:cubicBezTo>
                    <a:cubicBezTo>
                      <a:pt x="86" y="103"/>
                      <a:pt x="86" y="103"/>
                      <a:pt x="86" y="103"/>
                    </a:cubicBezTo>
                    <a:cubicBezTo>
                      <a:pt x="86" y="108"/>
                      <a:pt x="83" y="111"/>
                      <a:pt x="80" y="113"/>
                    </a:cubicBezTo>
                    <a:cubicBezTo>
                      <a:pt x="80" y="122"/>
                      <a:pt x="80" y="122"/>
                      <a:pt x="80" y="122"/>
                    </a:cubicBezTo>
                    <a:cubicBezTo>
                      <a:pt x="88" y="120"/>
                      <a:pt x="95" y="113"/>
                      <a:pt x="95" y="103"/>
                    </a:cubicBezTo>
                    <a:cubicBezTo>
                      <a:pt x="95" y="46"/>
                      <a:pt x="95" y="46"/>
                      <a:pt x="95" y="46"/>
                    </a:cubicBezTo>
                    <a:lnTo>
                      <a:pt x="4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81" name="Freeform 117">
                <a:extLst>
                  <a:ext uri="{FF2B5EF4-FFF2-40B4-BE49-F238E27FC236}">
                    <a16:creationId xmlns:a16="http://schemas.microsoft.com/office/drawing/2014/main" id="{C45B3F0F-ECA3-4B19-9953-EB0AA54E50CF}"/>
                  </a:ext>
                </a:extLst>
              </p:cNvPr>
              <p:cNvSpPr>
                <a:spLocks/>
              </p:cNvSpPr>
              <p:nvPr/>
            </p:nvSpPr>
            <p:spPr bwMode="auto">
              <a:xfrm>
                <a:off x="10382250" y="1939926"/>
                <a:ext cx="71438" cy="68263"/>
              </a:xfrm>
              <a:custGeom>
                <a:avLst/>
                <a:gdLst>
                  <a:gd name="T0" fmla="*/ 18 w 19"/>
                  <a:gd name="T1" fmla="*/ 0 h 18"/>
                  <a:gd name="T2" fmla="*/ 17 w 19"/>
                  <a:gd name="T3" fmla="*/ 1 h 18"/>
                  <a:gd name="T4" fmla="*/ 14 w 19"/>
                  <a:gd name="T5" fmla="*/ 4 h 18"/>
                  <a:gd name="T6" fmla="*/ 13 w 19"/>
                  <a:gd name="T7" fmla="*/ 4 h 18"/>
                  <a:gd name="T8" fmla="*/ 10 w 19"/>
                  <a:gd name="T9" fmla="*/ 3 h 18"/>
                  <a:gd name="T10" fmla="*/ 9 w 19"/>
                  <a:gd name="T11" fmla="*/ 3 h 18"/>
                  <a:gd name="T12" fmla="*/ 8 w 19"/>
                  <a:gd name="T13" fmla="*/ 3 h 18"/>
                  <a:gd name="T14" fmla="*/ 5 w 19"/>
                  <a:gd name="T15" fmla="*/ 4 h 18"/>
                  <a:gd name="T16" fmla="*/ 5 w 19"/>
                  <a:gd name="T17" fmla="*/ 4 h 18"/>
                  <a:gd name="T18" fmla="*/ 4 w 19"/>
                  <a:gd name="T19" fmla="*/ 4 h 18"/>
                  <a:gd name="T20" fmla="*/ 1 w 19"/>
                  <a:gd name="T21" fmla="*/ 1 h 18"/>
                  <a:gd name="T22" fmla="*/ 1 w 19"/>
                  <a:gd name="T23" fmla="*/ 0 h 18"/>
                  <a:gd name="T24" fmla="*/ 0 w 19"/>
                  <a:gd name="T25" fmla="*/ 0 h 18"/>
                  <a:gd name="T26" fmla="*/ 0 w 19"/>
                  <a:gd name="T27" fmla="*/ 0 h 18"/>
                  <a:gd name="T28" fmla="*/ 0 w 19"/>
                  <a:gd name="T29" fmla="*/ 18 h 18"/>
                  <a:gd name="T30" fmla="*/ 9 w 19"/>
                  <a:gd name="T31" fmla="*/ 12 h 18"/>
                  <a:gd name="T32" fmla="*/ 19 w 19"/>
                  <a:gd name="T33" fmla="*/ 18 h 18"/>
                  <a:gd name="T34" fmla="*/ 19 w 19"/>
                  <a:gd name="T35" fmla="*/ 0 h 18"/>
                  <a:gd name="T36" fmla="*/ 18 w 19"/>
                  <a:gd name="T37" fmla="*/ 0 h 18"/>
                  <a:gd name="T38" fmla="*/ 18 w 19"/>
                  <a:gd name="T3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8">
                    <a:moveTo>
                      <a:pt x="18" y="0"/>
                    </a:moveTo>
                    <a:cubicBezTo>
                      <a:pt x="17" y="0"/>
                      <a:pt x="17" y="1"/>
                      <a:pt x="17" y="1"/>
                    </a:cubicBezTo>
                    <a:cubicBezTo>
                      <a:pt x="17" y="2"/>
                      <a:pt x="16" y="4"/>
                      <a:pt x="14" y="4"/>
                    </a:cubicBezTo>
                    <a:cubicBezTo>
                      <a:pt x="14" y="4"/>
                      <a:pt x="13" y="4"/>
                      <a:pt x="13" y="4"/>
                    </a:cubicBezTo>
                    <a:cubicBezTo>
                      <a:pt x="12" y="4"/>
                      <a:pt x="11" y="4"/>
                      <a:pt x="10" y="3"/>
                    </a:cubicBezTo>
                    <a:cubicBezTo>
                      <a:pt x="10" y="3"/>
                      <a:pt x="9" y="3"/>
                      <a:pt x="9" y="3"/>
                    </a:cubicBezTo>
                    <a:cubicBezTo>
                      <a:pt x="9" y="3"/>
                      <a:pt x="9" y="3"/>
                      <a:pt x="8" y="3"/>
                    </a:cubicBezTo>
                    <a:cubicBezTo>
                      <a:pt x="8" y="4"/>
                      <a:pt x="7" y="4"/>
                      <a:pt x="5" y="4"/>
                    </a:cubicBezTo>
                    <a:cubicBezTo>
                      <a:pt x="5" y="4"/>
                      <a:pt x="5" y="4"/>
                      <a:pt x="5" y="4"/>
                    </a:cubicBezTo>
                    <a:cubicBezTo>
                      <a:pt x="5" y="4"/>
                      <a:pt x="5" y="4"/>
                      <a:pt x="4" y="4"/>
                    </a:cubicBezTo>
                    <a:cubicBezTo>
                      <a:pt x="3" y="4"/>
                      <a:pt x="2" y="2"/>
                      <a:pt x="1" y="1"/>
                    </a:cubicBezTo>
                    <a:cubicBezTo>
                      <a:pt x="1" y="1"/>
                      <a:pt x="1" y="0"/>
                      <a:pt x="1" y="0"/>
                    </a:cubicBezTo>
                    <a:cubicBezTo>
                      <a:pt x="1" y="0"/>
                      <a:pt x="0" y="0"/>
                      <a:pt x="0" y="0"/>
                    </a:cubicBezTo>
                    <a:cubicBezTo>
                      <a:pt x="0" y="0"/>
                      <a:pt x="0" y="0"/>
                      <a:pt x="0" y="0"/>
                    </a:cubicBezTo>
                    <a:cubicBezTo>
                      <a:pt x="0" y="18"/>
                      <a:pt x="0" y="18"/>
                      <a:pt x="0" y="18"/>
                    </a:cubicBezTo>
                    <a:cubicBezTo>
                      <a:pt x="9" y="12"/>
                      <a:pt x="9" y="12"/>
                      <a:pt x="9" y="12"/>
                    </a:cubicBezTo>
                    <a:cubicBezTo>
                      <a:pt x="19" y="18"/>
                      <a:pt x="19" y="18"/>
                      <a:pt x="19" y="18"/>
                    </a:cubicBezTo>
                    <a:cubicBezTo>
                      <a:pt x="19" y="0"/>
                      <a:pt x="19" y="0"/>
                      <a:pt x="19" y="0"/>
                    </a:cubicBezTo>
                    <a:cubicBezTo>
                      <a:pt x="19" y="0"/>
                      <a:pt x="18" y="0"/>
                      <a:pt x="18" y="0"/>
                    </a:cubicBezTo>
                    <a:cubicBezTo>
                      <a:pt x="18" y="0"/>
                      <a:pt x="18" y="0"/>
                      <a:pt x="1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82" name="Oval 118">
                <a:extLst>
                  <a:ext uri="{FF2B5EF4-FFF2-40B4-BE49-F238E27FC236}">
                    <a16:creationId xmlns:a16="http://schemas.microsoft.com/office/drawing/2014/main" id="{2F8B5BEC-4125-4240-A312-D06D8632F383}"/>
                  </a:ext>
                </a:extLst>
              </p:cNvPr>
              <p:cNvSpPr>
                <a:spLocks noChangeArrowheads="1"/>
              </p:cNvSpPr>
              <p:nvPr/>
            </p:nvSpPr>
            <p:spPr bwMode="auto">
              <a:xfrm>
                <a:off x="10393363" y="1876426"/>
                <a:ext cx="44450" cy="412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83" name="Freeform 119">
                <a:extLst>
                  <a:ext uri="{FF2B5EF4-FFF2-40B4-BE49-F238E27FC236}">
                    <a16:creationId xmlns:a16="http://schemas.microsoft.com/office/drawing/2014/main" id="{A914502F-B37D-4202-9F4D-32E7BC8C58E8}"/>
                  </a:ext>
                </a:extLst>
              </p:cNvPr>
              <p:cNvSpPr>
                <a:spLocks noEditPoints="1"/>
              </p:cNvSpPr>
              <p:nvPr/>
            </p:nvSpPr>
            <p:spPr bwMode="auto">
              <a:xfrm>
                <a:off x="10366375" y="1846263"/>
                <a:ext cx="101600" cy="101600"/>
              </a:xfrm>
              <a:custGeom>
                <a:avLst/>
                <a:gdLst>
                  <a:gd name="T0" fmla="*/ 24 w 27"/>
                  <a:gd name="T1" fmla="*/ 10 h 27"/>
                  <a:gd name="T2" fmla="*/ 24 w 27"/>
                  <a:gd name="T3" fmla="*/ 6 h 27"/>
                  <a:gd name="T4" fmla="*/ 20 w 27"/>
                  <a:gd name="T5" fmla="*/ 4 h 27"/>
                  <a:gd name="T6" fmla="*/ 18 w 27"/>
                  <a:gd name="T7" fmla="*/ 1 h 27"/>
                  <a:gd name="T8" fmla="*/ 13 w 27"/>
                  <a:gd name="T9" fmla="*/ 2 h 27"/>
                  <a:gd name="T10" fmla="*/ 9 w 27"/>
                  <a:gd name="T11" fmla="*/ 1 h 27"/>
                  <a:gd name="T12" fmla="*/ 6 w 27"/>
                  <a:gd name="T13" fmla="*/ 4 h 27"/>
                  <a:gd name="T14" fmla="*/ 2 w 27"/>
                  <a:gd name="T15" fmla="*/ 6 h 27"/>
                  <a:gd name="T16" fmla="*/ 2 w 27"/>
                  <a:gd name="T17" fmla="*/ 10 h 27"/>
                  <a:gd name="T18" fmla="*/ 0 w 27"/>
                  <a:gd name="T19" fmla="*/ 14 h 27"/>
                  <a:gd name="T20" fmla="*/ 2 w 27"/>
                  <a:gd name="T21" fmla="*/ 17 h 27"/>
                  <a:gd name="T22" fmla="*/ 2 w 27"/>
                  <a:gd name="T23" fmla="*/ 22 h 27"/>
                  <a:gd name="T24" fmla="*/ 6 w 27"/>
                  <a:gd name="T25" fmla="*/ 23 h 27"/>
                  <a:gd name="T26" fmla="*/ 9 w 27"/>
                  <a:gd name="T27" fmla="*/ 27 h 27"/>
                  <a:gd name="T28" fmla="*/ 13 w 27"/>
                  <a:gd name="T29" fmla="*/ 25 h 27"/>
                  <a:gd name="T30" fmla="*/ 18 w 27"/>
                  <a:gd name="T31" fmla="*/ 27 h 27"/>
                  <a:gd name="T32" fmla="*/ 20 w 27"/>
                  <a:gd name="T33" fmla="*/ 23 h 27"/>
                  <a:gd name="T34" fmla="*/ 24 w 27"/>
                  <a:gd name="T35" fmla="*/ 22 h 27"/>
                  <a:gd name="T36" fmla="*/ 24 w 27"/>
                  <a:gd name="T37" fmla="*/ 17 h 27"/>
                  <a:gd name="T38" fmla="*/ 27 w 27"/>
                  <a:gd name="T39" fmla="*/ 14 h 27"/>
                  <a:gd name="T40" fmla="*/ 24 w 27"/>
                  <a:gd name="T41" fmla="*/ 10 h 27"/>
                  <a:gd name="T42" fmla="*/ 13 w 27"/>
                  <a:gd name="T43" fmla="*/ 21 h 27"/>
                  <a:gd name="T44" fmla="*/ 6 w 27"/>
                  <a:gd name="T45" fmla="*/ 14 h 27"/>
                  <a:gd name="T46" fmla="*/ 13 w 27"/>
                  <a:gd name="T47" fmla="*/ 6 h 27"/>
                  <a:gd name="T48" fmla="*/ 20 w 27"/>
                  <a:gd name="T49" fmla="*/ 14 h 27"/>
                  <a:gd name="T50" fmla="*/ 13 w 27"/>
                  <a:gd name="T51"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 h="27">
                    <a:moveTo>
                      <a:pt x="24" y="10"/>
                    </a:moveTo>
                    <a:cubicBezTo>
                      <a:pt x="24" y="9"/>
                      <a:pt x="25" y="7"/>
                      <a:pt x="24" y="6"/>
                    </a:cubicBezTo>
                    <a:cubicBezTo>
                      <a:pt x="24" y="4"/>
                      <a:pt x="21" y="5"/>
                      <a:pt x="20" y="4"/>
                    </a:cubicBezTo>
                    <a:cubicBezTo>
                      <a:pt x="19" y="3"/>
                      <a:pt x="19" y="1"/>
                      <a:pt x="18" y="1"/>
                    </a:cubicBezTo>
                    <a:cubicBezTo>
                      <a:pt x="16" y="0"/>
                      <a:pt x="15" y="2"/>
                      <a:pt x="13" y="2"/>
                    </a:cubicBezTo>
                    <a:cubicBezTo>
                      <a:pt x="12" y="2"/>
                      <a:pt x="10" y="0"/>
                      <a:pt x="9" y="1"/>
                    </a:cubicBezTo>
                    <a:cubicBezTo>
                      <a:pt x="8" y="1"/>
                      <a:pt x="7" y="3"/>
                      <a:pt x="6" y="4"/>
                    </a:cubicBezTo>
                    <a:cubicBezTo>
                      <a:pt x="5" y="5"/>
                      <a:pt x="3" y="4"/>
                      <a:pt x="2" y="6"/>
                    </a:cubicBezTo>
                    <a:cubicBezTo>
                      <a:pt x="1" y="7"/>
                      <a:pt x="3" y="9"/>
                      <a:pt x="2" y="10"/>
                    </a:cubicBezTo>
                    <a:cubicBezTo>
                      <a:pt x="2" y="11"/>
                      <a:pt x="0" y="12"/>
                      <a:pt x="0" y="14"/>
                    </a:cubicBezTo>
                    <a:cubicBezTo>
                      <a:pt x="0" y="15"/>
                      <a:pt x="2" y="16"/>
                      <a:pt x="2" y="17"/>
                    </a:cubicBezTo>
                    <a:cubicBezTo>
                      <a:pt x="3" y="18"/>
                      <a:pt x="1" y="21"/>
                      <a:pt x="2" y="22"/>
                    </a:cubicBezTo>
                    <a:cubicBezTo>
                      <a:pt x="3" y="23"/>
                      <a:pt x="5" y="22"/>
                      <a:pt x="6" y="23"/>
                    </a:cubicBezTo>
                    <a:cubicBezTo>
                      <a:pt x="7" y="24"/>
                      <a:pt x="8" y="26"/>
                      <a:pt x="9" y="27"/>
                    </a:cubicBezTo>
                    <a:cubicBezTo>
                      <a:pt x="10" y="27"/>
                      <a:pt x="12" y="25"/>
                      <a:pt x="13" y="25"/>
                    </a:cubicBezTo>
                    <a:cubicBezTo>
                      <a:pt x="15" y="25"/>
                      <a:pt x="16" y="27"/>
                      <a:pt x="18" y="27"/>
                    </a:cubicBezTo>
                    <a:cubicBezTo>
                      <a:pt x="19" y="26"/>
                      <a:pt x="19" y="24"/>
                      <a:pt x="20" y="23"/>
                    </a:cubicBezTo>
                    <a:cubicBezTo>
                      <a:pt x="21" y="22"/>
                      <a:pt x="24" y="23"/>
                      <a:pt x="24" y="22"/>
                    </a:cubicBezTo>
                    <a:cubicBezTo>
                      <a:pt x="25" y="21"/>
                      <a:pt x="24" y="18"/>
                      <a:pt x="24" y="17"/>
                    </a:cubicBezTo>
                    <a:cubicBezTo>
                      <a:pt x="25" y="16"/>
                      <a:pt x="27" y="15"/>
                      <a:pt x="27" y="14"/>
                    </a:cubicBezTo>
                    <a:cubicBezTo>
                      <a:pt x="27" y="12"/>
                      <a:pt x="25" y="11"/>
                      <a:pt x="24" y="10"/>
                    </a:cubicBezTo>
                    <a:close/>
                    <a:moveTo>
                      <a:pt x="13" y="21"/>
                    </a:moveTo>
                    <a:cubicBezTo>
                      <a:pt x="9" y="21"/>
                      <a:pt x="6" y="18"/>
                      <a:pt x="6" y="14"/>
                    </a:cubicBezTo>
                    <a:cubicBezTo>
                      <a:pt x="6" y="10"/>
                      <a:pt x="9" y="6"/>
                      <a:pt x="13" y="6"/>
                    </a:cubicBezTo>
                    <a:cubicBezTo>
                      <a:pt x="17" y="6"/>
                      <a:pt x="20" y="10"/>
                      <a:pt x="20" y="14"/>
                    </a:cubicBezTo>
                    <a:cubicBezTo>
                      <a:pt x="20" y="18"/>
                      <a:pt x="17" y="21"/>
                      <a:pt x="1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grpSp>
        <p:sp>
          <p:nvSpPr>
            <p:cNvPr id="84" name="出自【趣你的PPT】(微信:qunideppt)：最优质的PPT资源库">
              <a:extLst>
                <a:ext uri="{FF2B5EF4-FFF2-40B4-BE49-F238E27FC236}">
                  <a16:creationId xmlns:a16="http://schemas.microsoft.com/office/drawing/2014/main" id="{B0FD0733-9817-4835-8604-2E244EAF5026}"/>
                </a:ext>
              </a:extLst>
            </p:cNvPr>
            <p:cNvSpPr txBox="1">
              <a:spLocks noChangeArrowheads="1"/>
            </p:cNvSpPr>
            <p:nvPr/>
          </p:nvSpPr>
          <p:spPr bwMode="auto">
            <a:xfrm>
              <a:off x="3172817" y="4276853"/>
              <a:ext cx="3253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algn="ctr" defTabSz="914377" fontAlgn="base">
                <a:lnSpc>
                  <a:spcPct val="100000"/>
                </a:lnSpc>
                <a:spcBef>
                  <a:spcPct val="0"/>
                </a:spcBef>
                <a:spcAft>
                  <a:spcPct val="0"/>
                </a:spcAft>
                <a:buNone/>
                <a:defRPr/>
              </a:pPr>
              <a:r>
                <a:rPr lang="zh-CN" altLang="en-US" sz="2400" b="1" dirty="0">
                  <a:solidFill>
                    <a:srgbClr val="284760"/>
                  </a:solidFill>
                  <a:latin typeface="微软雅黑" panose="020B0503020204020204" pitchFamily="34" charset="-122"/>
                  <a:ea typeface="微软雅黑" panose="020B0503020204020204" pitchFamily="34" charset="-122"/>
                </a:rPr>
                <a:t>毕设内</a:t>
              </a:r>
              <a:r>
                <a:rPr kumimoji="0" lang="zh-CN" altLang="en-US" sz="24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容</a:t>
              </a:r>
            </a:p>
          </p:txBody>
        </p:sp>
        <p:sp>
          <p:nvSpPr>
            <p:cNvPr id="104" name="出自【趣你的PPT】(微信:qunideppt)：最优质的PPT资源库">
              <a:extLst>
                <a:ext uri="{FF2B5EF4-FFF2-40B4-BE49-F238E27FC236}">
                  <a16:creationId xmlns:a16="http://schemas.microsoft.com/office/drawing/2014/main" id="{AAC33826-0A8D-4432-A894-28349432306A}"/>
                </a:ext>
              </a:extLst>
            </p:cNvPr>
            <p:cNvSpPr txBox="1">
              <a:spLocks noChangeArrowheads="1"/>
            </p:cNvSpPr>
            <p:nvPr/>
          </p:nvSpPr>
          <p:spPr bwMode="auto">
            <a:xfrm>
              <a:off x="3172817" y="3781079"/>
              <a:ext cx="32532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377"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PART 02</a:t>
              </a:r>
              <a:endParaRPr kumimoji="0" lang="zh-CN" altLang="en-US" sz="2000" b="0"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endParaRPr>
            </a:p>
          </p:txBody>
        </p:sp>
      </p:grpSp>
      <p:grpSp>
        <p:nvGrpSpPr>
          <p:cNvPr id="3" name="组合 2">
            <a:extLst>
              <a:ext uri="{FF2B5EF4-FFF2-40B4-BE49-F238E27FC236}">
                <a16:creationId xmlns:a16="http://schemas.microsoft.com/office/drawing/2014/main" id="{8FBE0C08-E0BC-4C68-A890-0342F294D740}"/>
              </a:ext>
            </a:extLst>
          </p:cNvPr>
          <p:cNvGrpSpPr/>
          <p:nvPr/>
        </p:nvGrpSpPr>
        <p:grpSpPr>
          <a:xfrm>
            <a:off x="8316341" y="2655211"/>
            <a:ext cx="3253267" cy="2057764"/>
            <a:chOff x="5685745" y="2680754"/>
            <a:chExt cx="3253267" cy="2057764"/>
          </a:xfrm>
        </p:grpSpPr>
        <p:grpSp>
          <p:nvGrpSpPr>
            <p:cNvPr id="85" name="组合 84">
              <a:extLst>
                <a:ext uri="{FF2B5EF4-FFF2-40B4-BE49-F238E27FC236}">
                  <a16:creationId xmlns:a16="http://schemas.microsoft.com/office/drawing/2014/main" id="{3B673674-0B0E-4886-BA23-DB2ECFD4B7B3}"/>
                </a:ext>
              </a:extLst>
            </p:cNvPr>
            <p:cNvGrpSpPr/>
            <p:nvPr/>
          </p:nvGrpSpPr>
          <p:grpSpPr>
            <a:xfrm>
              <a:off x="6757270" y="2680754"/>
              <a:ext cx="937085" cy="943615"/>
              <a:chOff x="9009063" y="3759201"/>
              <a:chExt cx="455613" cy="458788"/>
            </a:xfrm>
            <a:solidFill>
              <a:srgbClr val="284760"/>
            </a:solidFill>
          </p:grpSpPr>
          <p:sp>
            <p:nvSpPr>
              <p:cNvPr id="86" name="Rectangle 140">
                <a:extLst>
                  <a:ext uri="{FF2B5EF4-FFF2-40B4-BE49-F238E27FC236}">
                    <a16:creationId xmlns:a16="http://schemas.microsoft.com/office/drawing/2014/main" id="{BE4818E5-EEEE-4579-9964-E60BDC557F36}"/>
                  </a:ext>
                </a:extLst>
              </p:cNvPr>
              <p:cNvSpPr>
                <a:spLocks noChangeArrowheads="1"/>
              </p:cNvSpPr>
              <p:nvPr/>
            </p:nvSpPr>
            <p:spPr bwMode="auto">
              <a:xfrm>
                <a:off x="9099550" y="4033838"/>
                <a:ext cx="269875"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87" name="Rectangle 141">
                <a:extLst>
                  <a:ext uri="{FF2B5EF4-FFF2-40B4-BE49-F238E27FC236}">
                    <a16:creationId xmlns:a16="http://schemas.microsoft.com/office/drawing/2014/main" id="{B19E4EF1-BC37-49D6-89D8-AB15200759B5}"/>
                  </a:ext>
                </a:extLst>
              </p:cNvPr>
              <p:cNvSpPr>
                <a:spLocks noChangeArrowheads="1"/>
              </p:cNvSpPr>
              <p:nvPr/>
            </p:nvSpPr>
            <p:spPr bwMode="auto">
              <a:xfrm>
                <a:off x="9099550" y="3944938"/>
                <a:ext cx="52388" cy="77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88" name="Rectangle 142">
                <a:extLst>
                  <a:ext uri="{FF2B5EF4-FFF2-40B4-BE49-F238E27FC236}">
                    <a16:creationId xmlns:a16="http://schemas.microsoft.com/office/drawing/2014/main" id="{A5274B01-9A13-4E7A-84E8-65B19A7E19BE}"/>
                  </a:ext>
                </a:extLst>
              </p:cNvPr>
              <p:cNvSpPr>
                <a:spLocks noChangeArrowheads="1"/>
              </p:cNvSpPr>
              <p:nvPr/>
            </p:nvSpPr>
            <p:spPr bwMode="auto">
              <a:xfrm>
                <a:off x="9174163" y="3906838"/>
                <a:ext cx="52388" cy="115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89" name="Rectangle 143">
                <a:extLst>
                  <a:ext uri="{FF2B5EF4-FFF2-40B4-BE49-F238E27FC236}">
                    <a16:creationId xmlns:a16="http://schemas.microsoft.com/office/drawing/2014/main" id="{89470BF7-874E-40C0-AFD8-AEFE571D9C52}"/>
                  </a:ext>
                </a:extLst>
              </p:cNvPr>
              <p:cNvSpPr>
                <a:spLocks noChangeArrowheads="1"/>
              </p:cNvSpPr>
              <p:nvPr/>
            </p:nvSpPr>
            <p:spPr bwMode="auto">
              <a:xfrm>
                <a:off x="9245600" y="3860801"/>
                <a:ext cx="52388"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90" name="Rectangle 144">
                <a:extLst>
                  <a:ext uri="{FF2B5EF4-FFF2-40B4-BE49-F238E27FC236}">
                    <a16:creationId xmlns:a16="http://schemas.microsoft.com/office/drawing/2014/main" id="{6FA28829-D913-42E7-9231-DBB68BE5BE49}"/>
                  </a:ext>
                </a:extLst>
              </p:cNvPr>
              <p:cNvSpPr>
                <a:spLocks noChangeArrowheads="1"/>
              </p:cNvSpPr>
              <p:nvPr/>
            </p:nvSpPr>
            <p:spPr bwMode="auto">
              <a:xfrm>
                <a:off x="9321800" y="3921126"/>
                <a:ext cx="52388" cy="101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91" name="Freeform 145">
                <a:extLst>
                  <a:ext uri="{FF2B5EF4-FFF2-40B4-BE49-F238E27FC236}">
                    <a16:creationId xmlns:a16="http://schemas.microsoft.com/office/drawing/2014/main" id="{913AB95D-E9C3-4CC5-B465-E7EC9B51D1BA}"/>
                  </a:ext>
                </a:extLst>
              </p:cNvPr>
              <p:cNvSpPr>
                <a:spLocks noEditPoints="1"/>
              </p:cNvSpPr>
              <p:nvPr/>
            </p:nvSpPr>
            <p:spPr bwMode="auto">
              <a:xfrm>
                <a:off x="9009063" y="3759201"/>
                <a:ext cx="455613" cy="365125"/>
              </a:xfrm>
              <a:custGeom>
                <a:avLst/>
                <a:gdLst>
                  <a:gd name="T0" fmla="*/ 105 w 121"/>
                  <a:gd name="T1" fmla="*/ 6 h 97"/>
                  <a:gd name="T2" fmla="*/ 81 w 121"/>
                  <a:gd name="T3" fmla="*/ 6 h 97"/>
                  <a:gd name="T4" fmla="*/ 73 w 121"/>
                  <a:gd name="T5" fmla="*/ 0 h 97"/>
                  <a:gd name="T6" fmla="*/ 48 w 121"/>
                  <a:gd name="T7" fmla="*/ 0 h 97"/>
                  <a:gd name="T8" fmla="*/ 40 w 121"/>
                  <a:gd name="T9" fmla="*/ 6 h 97"/>
                  <a:gd name="T10" fmla="*/ 16 w 121"/>
                  <a:gd name="T11" fmla="*/ 6 h 97"/>
                  <a:gd name="T12" fmla="*/ 0 w 121"/>
                  <a:gd name="T13" fmla="*/ 23 h 97"/>
                  <a:gd name="T14" fmla="*/ 0 w 121"/>
                  <a:gd name="T15" fmla="*/ 81 h 97"/>
                  <a:gd name="T16" fmla="*/ 16 w 121"/>
                  <a:gd name="T17" fmla="*/ 97 h 97"/>
                  <a:gd name="T18" fmla="*/ 105 w 121"/>
                  <a:gd name="T19" fmla="*/ 97 h 97"/>
                  <a:gd name="T20" fmla="*/ 121 w 121"/>
                  <a:gd name="T21" fmla="*/ 81 h 97"/>
                  <a:gd name="T22" fmla="*/ 121 w 121"/>
                  <a:gd name="T23" fmla="*/ 23 h 97"/>
                  <a:gd name="T24" fmla="*/ 105 w 121"/>
                  <a:gd name="T25" fmla="*/ 6 h 97"/>
                  <a:gd name="T26" fmla="*/ 111 w 121"/>
                  <a:gd name="T27" fmla="*/ 81 h 97"/>
                  <a:gd name="T28" fmla="*/ 105 w 121"/>
                  <a:gd name="T29" fmla="*/ 87 h 97"/>
                  <a:gd name="T30" fmla="*/ 16 w 121"/>
                  <a:gd name="T31" fmla="*/ 87 h 97"/>
                  <a:gd name="T32" fmla="*/ 10 w 121"/>
                  <a:gd name="T33" fmla="*/ 81 h 97"/>
                  <a:gd name="T34" fmla="*/ 10 w 121"/>
                  <a:gd name="T35" fmla="*/ 23 h 97"/>
                  <a:gd name="T36" fmla="*/ 16 w 121"/>
                  <a:gd name="T37" fmla="*/ 17 h 97"/>
                  <a:gd name="T38" fmla="*/ 105 w 121"/>
                  <a:gd name="T39" fmla="*/ 17 h 97"/>
                  <a:gd name="T40" fmla="*/ 111 w 121"/>
                  <a:gd name="T41" fmla="*/ 23 h 97"/>
                  <a:gd name="T42" fmla="*/ 111 w 121"/>
                  <a:gd name="T43"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1" h="97">
                    <a:moveTo>
                      <a:pt x="105" y="6"/>
                    </a:moveTo>
                    <a:cubicBezTo>
                      <a:pt x="81" y="6"/>
                      <a:pt x="81" y="6"/>
                      <a:pt x="81" y="6"/>
                    </a:cubicBezTo>
                    <a:cubicBezTo>
                      <a:pt x="81" y="2"/>
                      <a:pt x="77" y="0"/>
                      <a:pt x="73" y="0"/>
                    </a:cubicBezTo>
                    <a:cubicBezTo>
                      <a:pt x="48" y="0"/>
                      <a:pt x="48" y="0"/>
                      <a:pt x="48" y="0"/>
                    </a:cubicBezTo>
                    <a:cubicBezTo>
                      <a:pt x="44" y="0"/>
                      <a:pt x="40" y="2"/>
                      <a:pt x="40" y="6"/>
                    </a:cubicBezTo>
                    <a:cubicBezTo>
                      <a:pt x="16" y="6"/>
                      <a:pt x="16" y="6"/>
                      <a:pt x="16" y="6"/>
                    </a:cubicBezTo>
                    <a:cubicBezTo>
                      <a:pt x="7" y="6"/>
                      <a:pt x="0" y="14"/>
                      <a:pt x="0" y="23"/>
                    </a:cubicBezTo>
                    <a:cubicBezTo>
                      <a:pt x="0" y="81"/>
                      <a:pt x="0" y="81"/>
                      <a:pt x="0" y="81"/>
                    </a:cubicBezTo>
                    <a:cubicBezTo>
                      <a:pt x="0" y="90"/>
                      <a:pt x="7" y="97"/>
                      <a:pt x="16" y="97"/>
                    </a:cubicBezTo>
                    <a:cubicBezTo>
                      <a:pt x="105" y="97"/>
                      <a:pt x="105" y="97"/>
                      <a:pt x="105" y="97"/>
                    </a:cubicBezTo>
                    <a:cubicBezTo>
                      <a:pt x="114" y="97"/>
                      <a:pt x="121" y="90"/>
                      <a:pt x="121" y="81"/>
                    </a:cubicBezTo>
                    <a:cubicBezTo>
                      <a:pt x="121" y="23"/>
                      <a:pt x="121" y="23"/>
                      <a:pt x="121" y="23"/>
                    </a:cubicBezTo>
                    <a:cubicBezTo>
                      <a:pt x="121" y="14"/>
                      <a:pt x="114" y="6"/>
                      <a:pt x="105" y="6"/>
                    </a:cubicBezTo>
                    <a:close/>
                    <a:moveTo>
                      <a:pt x="111" y="81"/>
                    </a:moveTo>
                    <a:cubicBezTo>
                      <a:pt x="111" y="84"/>
                      <a:pt x="108" y="87"/>
                      <a:pt x="105" y="87"/>
                    </a:cubicBezTo>
                    <a:cubicBezTo>
                      <a:pt x="16" y="87"/>
                      <a:pt x="16" y="87"/>
                      <a:pt x="16" y="87"/>
                    </a:cubicBezTo>
                    <a:cubicBezTo>
                      <a:pt x="13" y="87"/>
                      <a:pt x="10" y="84"/>
                      <a:pt x="10" y="81"/>
                    </a:cubicBezTo>
                    <a:cubicBezTo>
                      <a:pt x="10" y="23"/>
                      <a:pt x="10" y="23"/>
                      <a:pt x="10" y="23"/>
                    </a:cubicBezTo>
                    <a:cubicBezTo>
                      <a:pt x="10" y="20"/>
                      <a:pt x="13" y="17"/>
                      <a:pt x="16" y="17"/>
                    </a:cubicBezTo>
                    <a:cubicBezTo>
                      <a:pt x="105" y="17"/>
                      <a:pt x="105" y="17"/>
                      <a:pt x="105" y="17"/>
                    </a:cubicBezTo>
                    <a:cubicBezTo>
                      <a:pt x="108" y="17"/>
                      <a:pt x="111" y="20"/>
                      <a:pt x="111" y="23"/>
                    </a:cubicBezTo>
                    <a:lnTo>
                      <a:pt x="111"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92" name="Freeform 146">
                <a:extLst>
                  <a:ext uri="{FF2B5EF4-FFF2-40B4-BE49-F238E27FC236}">
                    <a16:creationId xmlns:a16="http://schemas.microsoft.com/office/drawing/2014/main" id="{0C1E9156-146F-47D4-94BD-D848F3BDFF6D}"/>
                  </a:ext>
                </a:extLst>
              </p:cNvPr>
              <p:cNvSpPr>
                <a:spLocks/>
              </p:cNvSpPr>
              <p:nvPr/>
            </p:nvSpPr>
            <p:spPr bwMode="auto">
              <a:xfrm>
                <a:off x="9069388" y="4143376"/>
                <a:ext cx="79375" cy="74613"/>
              </a:xfrm>
              <a:custGeom>
                <a:avLst/>
                <a:gdLst>
                  <a:gd name="T0" fmla="*/ 2 w 21"/>
                  <a:gd name="T1" fmla="*/ 13 h 20"/>
                  <a:gd name="T2" fmla="*/ 4 w 21"/>
                  <a:gd name="T3" fmla="*/ 20 h 20"/>
                  <a:gd name="T4" fmla="*/ 6 w 21"/>
                  <a:gd name="T5" fmla="*/ 20 h 20"/>
                  <a:gd name="T6" fmla="*/ 11 w 21"/>
                  <a:gd name="T7" fmla="*/ 18 h 20"/>
                  <a:gd name="T8" fmla="*/ 21 w 21"/>
                  <a:gd name="T9" fmla="*/ 0 h 20"/>
                  <a:gd name="T10" fmla="*/ 9 w 21"/>
                  <a:gd name="T11" fmla="*/ 0 h 20"/>
                  <a:gd name="T12" fmla="*/ 2 w 21"/>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21" h="20">
                    <a:moveTo>
                      <a:pt x="2" y="13"/>
                    </a:moveTo>
                    <a:cubicBezTo>
                      <a:pt x="0" y="15"/>
                      <a:pt x="1" y="18"/>
                      <a:pt x="4" y="20"/>
                    </a:cubicBezTo>
                    <a:cubicBezTo>
                      <a:pt x="4" y="20"/>
                      <a:pt x="5" y="20"/>
                      <a:pt x="6" y="20"/>
                    </a:cubicBezTo>
                    <a:cubicBezTo>
                      <a:pt x="8" y="20"/>
                      <a:pt x="10" y="19"/>
                      <a:pt x="11" y="18"/>
                    </a:cubicBezTo>
                    <a:cubicBezTo>
                      <a:pt x="21" y="0"/>
                      <a:pt x="21" y="0"/>
                      <a:pt x="21" y="0"/>
                    </a:cubicBezTo>
                    <a:cubicBezTo>
                      <a:pt x="9" y="0"/>
                      <a:pt x="9" y="0"/>
                      <a:pt x="9" y="0"/>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93" name="Freeform 147">
                <a:extLst>
                  <a:ext uri="{FF2B5EF4-FFF2-40B4-BE49-F238E27FC236}">
                    <a16:creationId xmlns:a16="http://schemas.microsoft.com/office/drawing/2014/main" id="{D4CFE62C-15F3-4DB5-BE53-601CF1A11A4F}"/>
                  </a:ext>
                </a:extLst>
              </p:cNvPr>
              <p:cNvSpPr>
                <a:spLocks/>
              </p:cNvSpPr>
              <p:nvPr/>
            </p:nvSpPr>
            <p:spPr bwMode="auto">
              <a:xfrm>
                <a:off x="9324975" y="4143376"/>
                <a:ext cx="79375" cy="74613"/>
              </a:xfrm>
              <a:custGeom>
                <a:avLst/>
                <a:gdLst>
                  <a:gd name="T0" fmla="*/ 12 w 21"/>
                  <a:gd name="T1" fmla="*/ 0 h 20"/>
                  <a:gd name="T2" fmla="*/ 0 w 21"/>
                  <a:gd name="T3" fmla="*/ 0 h 20"/>
                  <a:gd name="T4" fmla="*/ 10 w 21"/>
                  <a:gd name="T5" fmla="*/ 18 h 20"/>
                  <a:gd name="T6" fmla="*/ 15 w 21"/>
                  <a:gd name="T7" fmla="*/ 20 h 20"/>
                  <a:gd name="T8" fmla="*/ 17 w 21"/>
                  <a:gd name="T9" fmla="*/ 20 h 20"/>
                  <a:gd name="T10" fmla="*/ 19 w 21"/>
                  <a:gd name="T11" fmla="*/ 13 h 20"/>
                  <a:gd name="T12" fmla="*/ 12 w 2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1" h="20">
                    <a:moveTo>
                      <a:pt x="12" y="0"/>
                    </a:moveTo>
                    <a:cubicBezTo>
                      <a:pt x="0" y="0"/>
                      <a:pt x="0" y="0"/>
                      <a:pt x="0" y="0"/>
                    </a:cubicBezTo>
                    <a:cubicBezTo>
                      <a:pt x="10" y="18"/>
                      <a:pt x="10" y="18"/>
                      <a:pt x="10" y="18"/>
                    </a:cubicBezTo>
                    <a:cubicBezTo>
                      <a:pt x="11" y="19"/>
                      <a:pt x="13" y="20"/>
                      <a:pt x="15" y="20"/>
                    </a:cubicBezTo>
                    <a:cubicBezTo>
                      <a:pt x="16" y="20"/>
                      <a:pt x="17" y="20"/>
                      <a:pt x="17" y="20"/>
                    </a:cubicBezTo>
                    <a:cubicBezTo>
                      <a:pt x="20" y="18"/>
                      <a:pt x="21" y="15"/>
                      <a:pt x="19" y="13"/>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grpSp>
        <p:sp>
          <p:nvSpPr>
            <p:cNvPr id="94" name="出自【趣你的PPT】(微信:qunideppt)：最优质的PPT资源库">
              <a:extLst>
                <a:ext uri="{FF2B5EF4-FFF2-40B4-BE49-F238E27FC236}">
                  <a16:creationId xmlns:a16="http://schemas.microsoft.com/office/drawing/2014/main" id="{96CAEA40-534C-42E1-971C-E784C62B570A}"/>
                </a:ext>
              </a:extLst>
            </p:cNvPr>
            <p:cNvSpPr txBox="1">
              <a:spLocks noChangeArrowheads="1"/>
            </p:cNvSpPr>
            <p:nvPr/>
          </p:nvSpPr>
          <p:spPr bwMode="auto">
            <a:xfrm>
              <a:off x="5685745" y="4276853"/>
              <a:ext cx="325326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377"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2400" b="1">
                  <a:solidFill>
                    <a:srgbClr val="284760"/>
                  </a:solidFill>
                  <a:latin typeface="微软雅黑" panose="020B0503020204020204" pitchFamily="34" charset="-122"/>
                  <a:ea typeface="微软雅黑" panose="020B0503020204020204" pitchFamily="34" charset="-122"/>
                </a:rPr>
                <a:t>成果</a:t>
              </a:r>
              <a:r>
                <a:rPr lang="zh-CN" altLang="en-US" sz="2400" b="1" dirty="0">
                  <a:solidFill>
                    <a:srgbClr val="284760"/>
                  </a:solidFill>
                  <a:latin typeface="微软雅黑" panose="020B0503020204020204" pitchFamily="34" charset="-122"/>
                  <a:ea typeface="微软雅黑" panose="020B0503020204020204" pitchFamily="34" charset="-122"/>
                </a:rPr>
                <a:t>，进展及难点</a:t>
              </a:r>
              <a:endParaRPr kumimoji="0" lang="zh-CN" altLang="en-US" sz="24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endParaRPr>
            </a:p>
          </p:txBody>
        </p:sp>
        <p:sp>
          <p:nvSpPr>
            <p:cNvPr id="105" name="出自【趣你的PPT】(微信:qunideppt)：最优质的PPT资源库">
              <a:extLst>
                <a:ext uri="{FF2B5EF4-FFF2-40B4-BE49-F238E27FC236}">
                  <a16:creationId xmlns:a16="http://schemas.microsoft.com/office/drawing/2014/main" id="{61B12949-90F5-44FF-990C-A9DA6127C269}"/>
                </a:ext>
              </a:extLst>
            </p:cNvPr>
            <p:cNvSpPr txBox="1">
              <a:spLocks noChangeArrowheads="1"/>
            </p:cNvSpPr>
            <p:nvPr/>
          </p:nvSpPr>
          <p:spPr bwMode="auto">
            <a:xfrm>
              <a:off x="5685745" y="3781079"/>
              <a:ext cx="32532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377"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0"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PART 03</a:t>
              </a:r>
              <a:endParaRPr kumimoji="0" lang="zh-CN" altLang="en-US" sz="2000" b="0"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32535297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440726" y="405098"/>
            <a:ext cx="11310547" cy="5991532"/>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r>
              <a:rPr lang="zh-CN" altLang="en-US" sz="2400" b="1" dirty="0">
                <a:solidFill>
                  <a:srgbClr val="284760"/>
                </a:solidFill>
                <a:latin typeface="微软雅黑" panose="020B0503020204020204" pitchFamily="34" charset="-122"/>
                <a:ea typeface="微软雅黑" panose="020B0503020204020204" pitchFamily="34" charset="-122"/>
              </a:rPr>
              <a:t>四、未来需要完善的部分</a:t>
            </a:r>
            <a:endParaRPr lang="en-US" altLang="zh-CN" sz="24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r>
              <a:rPr lang="zh-CN" altLang="en-US" sz="2000" dirty="0">
                <a:solidFill>
                  <a:srgbClr val="284760"/>
                </a:solidFill>
                <a:latin typeface="微软雅黑" panose="020B0503020204020204" pitchFamily="34" charset="-122"/>
                <a:ea typeface="微软雅黑" panose="020B0503020204020204" pitchFamily="34" charset="-122"/>
              </a:rPr>
              <a:t>需要完善的部分包括以下几项：</a:t>
            </a:r>
            <a:endParaRPr lang="en-US" altLang="zh-CN" sz="2000" dirty="0">
              <a:solidFill>
                <a:srgbClr val="284760"/>
              </a:solidFill>
              <a:latin typeface="微软雅黑" panose="020B0503020204020204" pitchFamily="34" charset="-122"/>
              <a:ea typeface="微软雅黑" panose="020B0503020204020204" pitchFamily="34" charset="-122"/>
            </a:endParaRPr>
          </a:p>
          <a:p>
            <a:pPr lvl="0"/>
            <a:endParaRPr lang="en-US" altLang="zh-CN" sz="2000" dirty="0">
              <a:solidFill>
                <a:srgbClr val="284760"/>
              </a:solidFill>
              <a:latin typeface="微软雅黑" panose="020B0503020204020204" pitchFamily="34" charset="-122"/>
              <a:ea typeface="微软雅黑" panose="020B0503020204020204" pitchFamily="34" charset="-122"/>
            </a:endParaRPr>
          </a:p>
          <a:p>
            <a:pPr marL="514350" lvl="0" indent="-514350">
              <a:buFont typeface="+mj-ea"/>
              <a:buAutoNum type="ea1JpnChsDbPeriod"/>
            </a:pPr>
            <a:r>
              <a:rPr lang="zh-CN" altLang="en-US" sz="2000" dirty="0">
                <a:solidFill>
                  <a:srgbClr val="284760"/>
                </a:solidFill>
                <a:latin typeface="微软雅黑" panose="020B0503020204020204" pitchFamily="34" charset="-122"/>
                <a:ea typeface="微软雅黑" panose="020B0503020204020204" pitchFamily="34" charset="-122"/>
              </a:rPr>
              <a:t>学生端布局优化，提高用户友好性。</a:t>
            </a:r>
            <a:endParaRPr lang="en-US" altLang="zh-CN" sz="2000" dirty="0">
              <a:solidFill>
                <a:srgbClr val="284760"/>
              </a:solidFill>
              <a:latin typeface="微软雅黑" panose="020B0503020204020204" pitchFamily="34" charset="-122"/>
              <a:ea typeface="微软雅黑" panose="020B0503020204020204" pitchFamily="34" charset="-122"/>
            </a:endParaRPr>
          </a:p>
          <a:p>
            <a:pPr marL="514350" lvl="0" indent="-514350">
              <a:buFont typeface="+mj-ea"/>
              <a:buAutoNum type="ea1JpnChsDbPeriod"/>
            </a:pPr>
            <a:r>
              <a:rPr lang="zh-CN" altLang="en-US" sz="2000" dirty="0">
                <a:solidFill>
                  <a:srgbClr val="284760"/>
                </a:solidFill>
                <a:latin typeface="微软雅黑" panose="020B0503020204020204" pitchFamily="34" charset="-122"/>
                <a:ea typeface="微软雅黑" panose="020B0503020204020204" pitchFamily="34" charset="-122"/>
              </a:rPr>
              <a:t>试卷考试页面设计与接口设计。</a:t>
            </a:r>
            <a:endParaRPr lang="en-US" altLang="zh-CN" sz="2000" dirty="0">
              <a:solidFill>
                <a:srgbClr val="284760"/>
              </a:solidFill>
              <a:latin typeface="微软雅黑" panose="020B0503020204020204" pitchFamily="34" charset="-122"/>
              <a:ea typeface="微软雅黑" panose="020B0503020204020204" pitchFamily="34" charset="-122"/>
            </a:endParaRPr>
          </a:p>
          <a:p>
            <a:pPr marL="514350" lvl="0" indent="-514350">
              <a:buFont typeface="+mj-ea"/>
              <a:buAutoNum type="ea1JpnChsDbPeriod"/>
            </a:pPr>
            <a:r>
              <a:rPr lang="zh-CN" altLang="en-US" sz="2000" dirty="0">
                <a:solidFill>
                  <a:srgbClr val="284760"/>
                </a:solidFill>
                <a:latin typeface="微软雅黑" panose="020B0503020204020204" pitchFamily="34" charset="-122"/>
                <a:ea typeface="微软雅黑" panose="020B0503020204020204" pitchFamily="34" charset="-122"/>
              </a:rPr>
              <a:t>后端部分接口待开发。</a:t>
            </a:r>
            <a:endParaRPr lang="en-US" altLang="zh-CN" sz="2000" dirty="0">
              <a:solidFill>
                <a:srgbClr val="284760"/>
              </a:solidFill>
              <a:latin typeface="微软雅黑" panose="020B0503020204020204" pitchFamily="34" charset="-122"/>
              <a:ea typeface="微软雅黑" panose="020B0503020204020204" pitchFamily="34" charset="-122"/>
            </a:endParaRPr>
          </a:p>
          <a:p>
            <a:pPr marL="514350" indent="-514350">
              <a:buFont typeface="+mj-ea"/>
              <a:buAutoNum type="ea1JpnChsDbPeriod"/>
            </a:pPr>
            <a:r>
              <a:rPr lang="zh-CN" altLang="en-US" sz="2000" dirty="0">
                <a:solidFill>
                  <a:srgbClr val="284760"/>
                </a:solidFill>
                <a:latin typeface="微软雅黑" panose="020B0503020204020204" pitchFamily="34" charset="-122"/>
                <a:ea typeface="微软雅黑" panose="020B0503020204020204" pitchFamily="34" charset="-122"/>
              </a:rPr>
              <a:t>单元测试，将大部分问题在开发阶段解决。</a:t>
            </a:r>
            <a:endParaRPr lang="en-US" altLang="zh-CN" sz="2000" dirty="0">
              <a:solidFill>
                <a:srgbClr val="284760"/>
              </a:solidFill>
              <a:latin typeface="微软雅黑" panose="020B0503020204020204" pitchFamily="34" charset="-122"/>
              <a:ea typeface="微软雅黑" panose="020B0503020204020204" pitchFamily="34" charset="-122"/>
            </a:endParaRPr>
          </a:p>
          <a:p>
            <a:pPr marL="514350" lvl="0" indent="-514350">
              <a:buFont typeface="+mj-ea"/>
              <a:buAutoNum type="ea1JpnChsDbPeriod"/>
            </a:pPr>
            <a:r>
              <a:rPr lang="zh-CN" altLang="en-US" sz="2000" dirty="0">
                <a:solidFill>
                  <a:srgbClr val="284760"/>
                </a:solidFill>
                <a:latin typeface="微软雅黑" panose="020B0503020204020204" pitchFamily="34" charset="-122"/>
                <a:ea typeface="微软雅黑" panose="020B0503020204020204" pitchFamily="34" charset="-122"/>
              </a:rPr>
              <a:t>制定测试计划，对系统进行详细周密的测试。</a:t>
            </a:r>
            <a:endParaRPr lang="en-US" altLang="zh-CN" sz="2000"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743123" y="568863"/>
            <a:ext cx="521243" cy="521243"/>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a:off x="590723" y="1225732"/>
            <a:ext cx="11010556" cy="0"/>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1307385" y="567874"/>
            <a:ext cx="384139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defTabSz="914377" fontAlgn="base">
              <a:lnSpc>
                <a:spcPct val="100000"/>
              </a:lnSpc>
              <a:spcBef>
                <a:spcPct val="0"/>
              </a:spcBef>
              <a:spcAft>
                <a:spcPct val="0"/>
              </a:spcAft>
              <a:buNone/>
              <a:defRPr/>
            </a:pPr>
            <a:r>
              <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未来需要完善的部分</a:t>
            </a:r>
          </a:p>
        </p:txBody>
      </p:sp>
    </p:spTree>
    <p:extLst>
      <p:ext uri="{BB962C8B-B14F-4D97-AF65-F5344CB8AC3E}">
        <p14:creationId xmlns:p14="http://schemas.microsoft.com/office/powerpoint/2010/main" val="413019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440726" y="405098"/>
            <a:ext cx="11310547" cy="5991532"/>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tLang="zh-CN" sz="3200" b="1" dirty="0">
              <a:solidFill>
                <a:srgbClr val="284760"/>
              </a:solidFill>
              <a:latin typeface="微软雅黑" panose="020B0503020204020204" pitchFamily="34" charset="-122"/>
              <a:ea typeface="微软雅黑" panose="020B0503020204020204" pitchFamily="34" charset="-122"/>
            </a:endParaRPr>
          </a:p>
          <a:p>
            <a:pPr lvl="0" algn="ctr"/>
            <a:endParaRPr lang="en-US" altLang="zh-CN" sz="3200" b="1" dirty="0">
              <a:solidFill>
                <a:srgbClr val="284760"/>
              </a:solidFill>
              <a:latin typeface="微软雅黑" panose="020B0503020204020204" pitchFamily="34" charset="-122"/>
              <a:ea typeface="微软雅黑" panose="020B0503020204020204" pitchFamily="34" charset="-122"/>
            </a:endParaRPr>
          </a:p>
          <a:p>
            <a:pPr lvl="0" algn="ctr"/>
            <a:endParaRPr lang="en-US" altLang="zh-CN" sz="3200" b="1" dirty="0">
              <a:solidFill>
                <a:srgbClr val="284760"/>
              </a:solidFill>
              <a:latin typeface="微软雅黑" panose="020B0503020204020204" pitchFamily="34" charset="-122"/>
              <a:ea typeface="微软雅黑" panose="020B0503020204020204" pitchFamily="34" charset="-122"/>
            </a:endParaRPr>
          </a:p>
          <a:p>
            <a:pPr lvl="0" algn="ctr"/>
            <a:endParaRPr lang="en-US" altLang="zh-CN" sz="3200" b="1" dirty="0">
              <a:solidFill>
                <a:srgbClr val="284760"/>
              </a:solidFill>
              <a:latin typeface="微软雅黑" panose="020B0503020204020204" pitchFamily="34" charset="-122"/>
              <a:ea typeface="微软雅黑" panose="020B0503020204020204" pitchFamily="34" charset="-122"/>
            </a:endParaRPr>
          </a:p>
          <a:p>
            <a:pPr lvl="0" algn="ctr" defTabSz="914377" fontAlgn="base">
              <a:lnSpc>
                <a:spcPct val="100000"/>
              </a:lnSpc>
              <a:spcBef>
                <a:spcPct val="0"/>
              </a:spcBef>
              <a:spcAft>
                <a:spcPct val="0"/>
              </a:spcAft>
              <a:buNone/>
              <a:defRPr/>
            </a:pPr>
            <a:endParaRPr lang="en-US" altLang="zh-CN" sz="3600" b="1" dirty="0">
              <a:solidFill>
                <a:srgbClr val="284760"/>
              </a:solidFill>
              <a:latin typeface="微软雅黑" panose="020B0503020204020204" pitchFamily="34" charset="-122"/>
              <a:ea typeface="微软雅黑" panose="020B0503020204020204" pitchFamily="34" charset="-122"/>
            </a:endParaRPr>
          </a:p>
          <a:p>
            <a:pPr lvl="0" algn="ctr" defTabSz="914377" fontAlgn="base">
              <a:lnSpc>
                <a:spcPct val="100000"/>
              </a:lnSpc>
              <a:spcBef>
                <a:spcPct val="0"/>
              </a:spcBef>
              <a:spcAft>
                <a:spcPct val="0"/>
              </a:spcAft>
              <a:buNone/>
              <a:defRPr/>
            </a:pPr>
            <a:endParaRPr lang="en-US" altLang="zh-CN" sz="3600" b="1" dirty="0">
              <a:solidFill>
                <a:srgbClr val="284760"/>
              </a:solidFill>
              <a:latin typeface="微软雅黑" panose="020B0503020204020204" pitchFamily="34" charset="-122"/>
              <a:ea typeface="微软雅黑" panose="020B0503020204020204" pitchFamily="34" charset="-122"/>
            </a:endParaRPr>
          </a:p>
          <a:p>
            <a:pPr lvl="0" algn="ctr" defTabSz="914377" fontAlgn="base">
              <a:lnSpc>
                <a:spcPct val="100000"/>
              </a:lnSpc>
              <a:spcBef>
                <a:spcPct val="0"/>
              </a:spcBef>
              <a:spcAft>
                <a:spcPct val="0"/>
              </a:spcAft>
              <a:buNone/>
              <a:defRPr/>
            </a:pPr>
            <a:endParaRPr lang="en-US" altLang="zh-CN" sz="3600" b="1" dirty="0">
              <a:solidFill>
                <a:srgbClr val="284760"/>
              </a:solidFill>
              <a:latin typeface="微软雅黑" panose="020B0503020204020204" pitchFamily="34" charset="-122"/>
              <a:ea typeface="微软雅黑" panose="020B0503020204020204" pitchFamily="34" charset="-122"/>
            </a:endParaRPr>
          </a:p>
          <a:p>
            <a:pPr lvl="0" algn="ctr" defTabSz="914377" fontAlgn="base">
              <a:lnSpc>
                <a:spcPct val="100000"/>
              </a:lnSpc>
              <a:spcBef>
                <a:spcPct val="0"/>
              </a:spcBef>
              <a:spcAft>
                <a:spcPct val="0"/>
              </a:spcAft>
              <a:buNone/>
              <a:defRPr/>
            </a:pPr>
            <a:r>
              <a:rPr lang="zh-CN" altLang="en-US" sz="6000" b="1" dirty="0">
                <a:solidFill>
                  <a:srgbClr val="284760"/>
                </a:solidFill>
                <a:latin typeface="微软雅黑" panose="020B0503020204020204" pitchFamily="34" charset="-122"/>
                <a:ea typeface="微软雅黑" panose="020B0503020204020204" pitchFamily="34" charset="-122"/>
              </a:rPr>
              <a:t>成果展示</a:t>
            </a:r>
            <a:endParaRPr lang="en-US" altLang="zh-CN" sz="6000" b="1" dirty="0">
              <a:solidFill>
                <a:srgbClr val="284760"/>
              </a:solidFill>
              <a:latin typeface="微软雅黑" panose="020B0503020204020204" pitchFamily="34" charset="-122"/>
              <a:ea typeface="微软雅黑" panose="020B0503020204020204" pitchFamily="34" charset="-122"/>
            </a:endParaRPr>
          </a:p>
          <a:p>
            <a:pPr algn="ctr" defTabSz="914377" fontAlgn="base">
              <a:spcBef>
                <a:spcPct val="0"/>
              </a:spcBef>
              <a:spcAft>
                <a:spcPct val="0"/>
              </a:spcAft>
              <a:defRPr/>
            </a:pPr>
            <a:r>
              <a:rPr lang="zh-CN" altLang="en-US" sz="3200" dirty="0">
                <a:solidFill>
                  <a:srgbClr val="284760"/>
                </a:solidFill>
                <a:latin typeface="微软雅黑" panose="020B0503020204020204" pitchFamily="34" charset="-122"/>
                <a:ea typeface="微软雅黑" panose="020B0503020204020204" pitchFamily="34" charset="-122"/>
              </a:rPr>
              <a:t>特色功能展示</a:t>
            </a:r>
          </a:p>
          <a:p>
            <a:pPr lvl="0" algn="ctr" defTabSz="914377" fontAlgn="base">
              <a:lnSpc>
                <a:spcPct val="100000"/>
              </a:lnSpc>
              <a:spcBef>
                <a:spcPct val="0"/>
              </a:spcBef>
              <a:spcAft>
                <a:spcPct val="0"/>
              </a:spcAft>
              <a:buNone/>
              <a:defRPr/>
            </a:pPr>
            <a:r>
              <a:rPr lang="zh-CN" altLang="en-US" sz="3200" dirty="0">
                <a:solidFill>
                  <a:srgbClr val="284760"/>
                </a:solidFill>
                <a:latin typeface="微软雅黑" panose="020B0503020204020204" pitchFamily="34" charset="-122"/>
                <a:ea typeface="微软雅黑" panose="020B0503020204020204" pitchFamily="34" charset="-122"/>
              </a:rPr>
              <a:t>学生做题流程</a:t>
            </a:r>
            <a:endParaRPr lang="en-US" altLang="zh-CN" sz="3200" dirty="0">
              <a:solidFill>
                <a:srgbClr val="284760"/>
              </a:solidFill>
              <a:latin typeface="微软雅黑" panose="020B0503020204020204" pitchFamily="34" charset="-122"/>
              <a:ea typeface="微软雅黑" panose="020B0503020204020204" pitchFamily="34" charset="-122"/>
            </a:endParaRPr>
          </a:p>
          <a:p>
            <a:pPr lvl="0" algn="ctr"/>
            <a:endParaRPr lang="en-US" altLang="zh-CN" sz="3200" b="1" dirty="0">
              <a:solidFill>
                <a:srgbClr val="284760"/>
              </a:solidFill>
              <a:latin typeface="微软雅黑" panose="020B0503020204020204" pitchFamily="34" charset="-122"/>
              <a:ea typeface="微软雅黑" panose="020B0503020204020204" pitchFamily="34" charset="-122"/>
            </a:endParaRPr>
          </a:p>
          <a:p>
            <a:pPr lvl="0" algn="ctr"/>
            <a:endParaRPr lang="en-US" altLang="zh-CN" sz="3200" b="1" dirty="0">
              <a:solidFill>
                <a:srgbClr val="284760"/>
              </a:solidFill>
              <a:latin typeface="微软雅黑" panose="020B0503020204020204" pitchFamily="34" charset="-122"/>
              <a:ea typeface="微软雅黑" panose="020B0503020204020204" pitchFamily="34" charset="-122"/>
            </a:endParaRPr>
          </a:p>
          <a:p>
            <a:pPr lvl="0" algn="ctr"/>
            <a:endParaRPr lang="en-US" altLang="zh-CN" sz="3200" b="1" dirty="0">
              <a:solidFill>
                <a:srgbClr val="284760"/>
              </a:solidFill>
              <a:latin typeface="微软雅黑" panose="020B0503020204020204" pitchFamily="34" charset="-122"/>
              <a:ea typeface="微软雅黑" panose="020B0503020204020204" pitchFamily="34" charset="-122"/>
            </a:endParaRPr>
          </a:p>
          <a:p>
            <a:pPr lvl="0" algn="ctr"/>
            <a:endParaRPr lang="en-US" altLang="zh-CN" sz="3200" b="1" dirty="0">
              <a:solidFill>
                <a:srgbClr val="284760"/>
              </a:solidFill>
              <a:latin typeface="微软雅黑" panose="020B0503020204020204" pitchFamily="34" charset="-122"/>
              <a:ea typeface="微软雅黑" panose="020B0503020204020204" pitchFamily="34" charset="-122"/>
            </a:endParaRPr>
          </a:p>
          <a:p>
            <a:pPr lvl="0" algn="ctr"/>
            <a:endParaRPr lang="en-US" altLang="zh-CN" sz="3200" b="1" dirty="0">
              <a:solidFill>
                <a:srgbClr val="284760"/>
              </a:solidFill>
              <a:latin typeface="微软雅黑" panose="020B0503020204020204" pitchFamily="34" charset="-122"/>
              <a:ea typeface="微软雅黑" panose="020B0503020204020204" pitchFamily="34" charset="-122"/>
            </a:endParaRPr>
          </a:p>
          <a:p>
            <a:pPr lvl="0" algn="ctr"/>
            <a:endParaRPr lang="en-US" altLang="zh-CN" sz="3200" b="1" dirty="0">
              <a:solidFill>
                <a:srgbClr val="284760"/>
              </a:solidFill>
              <a:latin typeface="微软雅黑" panose="020B0503020204020204" pitchFamily="34" charset="-122"/>
              <a:ea typeface="微软雅黑" panose="020B0503020204020204" pitchFamily="34" charset="-122"/>
            </a:endParaRPr>
          </a:p>
          <a:p>
            <a:pPr lvl="0" algn="ctr"/>
            <a:endParaRPr lang="en-US" altLang="zh-CN" sz="3200" b="1" dirty="0">
              <a:solidFill>
                <a:srgbClr val="284760"/>
              </a:solidFill>
              <a:latin typeface="微软雅黑" panose="020B0503020204020204" pitchFamily="34" charset="-122"/>
              <a:ea typeface="微软雅黑" panose="020B0503020204020204" pitchFamily="34" charset="-122"/>
            </a:endParaRPr>
          </a:p>
          <a:p>
            <a:pPr lvl="0" algn="ctr"/>
            <a:endParaRPr lang="en-US" altLang="zh-CN" sz="3200" b="1" dirty="0">
              <a:solidFill>
                <a:srgbClr val="28476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550799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440728" y="433235"/>
            <a:ext cx="11310547" cy="5991532"/>
          </a:xfrm>
          <a:prstGeom prst="roundRect">
            <a:avLst>
              <a:gd name="adj" fmla="val 6463"/>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srgbClr val="E6E6E6"/>
                </a:solidFill>
              </a:ln>
              <a:solidFill>
                <a:prstClr val="white"/>
              </a:solidFill>
              <a:effectLst/>
              <a:uLnTx/>
              <a:uFillTx/>
              <a:latin typeface="等线" panose="020F0502020204030204"/>
              <a:ea typeface="等线" panose="02010600030101010101" pitchFamily="2" charset="-122"/>
              <a:cs typeface="+mn-cs"/>
            </a:endParaRPr>
          </a:p>
        </p:txBody>
      </p:sp>
      <p:sp>
        <p:nvSpPr>
          <p:cNvPr id="21" name="文本框 20">
            <a:extLst>
              <a:ext uri="{FF2B5EF4-FFF2-40B4-BE49-F238E27FC236}">
                <a16:creationId xmlns:a16="http://schemas.microsoft.com/office/drawing/2014/main" id="{C610DC08-9E46-4620-A877-59F3470A8DEE}"/>
              </a:ext>
            </a:extLst>
          </p:cNvPr>
          <p:cNvSpPr txBox="1"/>
          <p:nvPr/>
        </p:nvSpPr>
        <p:spPr>
          <a:xfrm>
            <a:off x="1521953" y="2968258"/>
            <a:ext cx="9148097" cy="830997"/>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4800" b="1" dirty="0">
                <a:solidFill>
                  <a:srgbClr val="284760"/>
                </a:solidFill>
                <a:latin typeface="微软雅黑" panose="020B0503020204020204" pitchFamily="34" charset="-122"/>
                <a:ea typeface="微软雅黑" panose="020B0503020204020204" pitchFamily="34" charset="-122"/>
              </a:rPr>
              <a:t>谢谢大家</a:t>
            </a:r>
            <a:endParaRPr kumimoji="0" lang="zh-CN" altLang="en-US" sz="4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72D7E0E9-4C3C-4576-AE9C-AB1FB5119158}"/>
              </a:ext>
            </a:extLst>
          </p:cNvPr>
          <p:cNvSpPr txBox="1"/>
          <p:nvPr/>
        </p:nvSpPr>
        <p:spPr>
          <a:xfrm>
            <a:off x="5325935" y="3925942"/>
            <a:ext cx="1635038" cy="338554"/>
          </a:xfrm>
          <a:prstGeom prst="rect">
            <a:avLst/>
          </a:prstGeom>
          <a:noFill/>
        </p:spPr>
        <p:txBody>
          <a:bodyPr wrap="square" rtlCol="0">
            <a:spAutoFit/>
          </a:bodyP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THANK   YOU </a:t>
            </a:r>
            <a:endParaRPr kumimoji="0" lang="zh-CN" altLang="en-US" sz="1600" b="0"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endParaRPr>
          </a:p>
        </p:txBody>
      </p:sp>
      <p:grpSp>
        <p:nvGrpSpPr>
          <p:cNvPr id="62" name="组合 61">
            <a:extLst>
              <a:ext uri="{FF2B5EF4-FFF2-40B4-BE49-F238E27FC236}">
                <a16:creationId xmlns:a16="http://schemas.microsoft.com/office/drawing/2014/main" id="{17CDEF38-4114-4BB2-8F19-33CC3426B5BC}"/>
              </a:ext>
            </a:extLst>
          </p:cNvPr>
          <p:cNvGrpSpPr/>
          <p:nvPr/>
        </p:nvGrpSpPr>
        <p:grpSpPr>
          <a:xfrm>
            <a:off x="5422358" y="1104991"/>
            <a:ext cx="1355815" cy="1355815"/>
            <a:chOff x="6556718" y="953111"/>
            <a:chExt cx="913176" cy="913176"/>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3198323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97E4461-F0B0-4053-9A52-00EEBABC8BC3}"/>
              </a:ext>
            </a:extLst>
          </p:cNvPr>
          <p:cNvGrpSpPr/>
          <p:nvPr/>
        </p:nvGrpSpPr>
        <p:grpSpPr>
          <a:xfrm rot="5400000">
            <a:off x="-704856" y="704851"/>
            <a:ext cx="6858007" cy="5448303"/>
            <a:chOff x="-2" y="1409699"/>
            <a:chExt cx="12192002" cy="5448302"/>
          </a:xfrm>
        </p:grpSpPr>
        <p:sp>
          <p:nvSpPr>
            <p:cNvPr id="19" name="任意多边形: 形状 18">
              <a:extLst>
                <a:ext uri="{FF2B5EF4-FFF2-40B4-BE49-F238E27FC236}">
                  <a16:creationId xmlns:a16="http://schemas.microsoft.com/office/drawing/2014/main" id="{4599AA1C-2988-42C4-B5A8-F5CD3CAD69AD}"/>
                </a:ext>
              </a:extLst>
            </p:cNvPr>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2"/>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5" name="出自【趣你的PPT】(微信:qunideppt)：最优质的PPT资源库">
            <a:extLst>
              <a:ext uri="{FF2B5EF4-FFF2-40B4-BE49-F238E27FC236}">
                <a16:creationId xmlns:a16="http://schemas.microsoft.com/office/drawing/2014/main" id="{9DFD2C85-8E67-4F25-BE95-118BC2A94ACE}"/>
              </a:ext>
            </a:extLst>
          </p:cNvPr>
          <p:cNvSpPr txBox="1">
            <a:spLocks noChangeArrowheads="1"/>
          </p:cNvSpPr>
          <p:nvPr/>
        </p:nvSpPr>
        <p:spPr bwMode="auto">
          <a:xfrm>
            <a:off x="438277" y="3611923"/>
            <a:ext cx="325326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377"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6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Part 01</a:t>
            </a:r>
            <a:endParaRPr kumimoji="0" lang="zh-CN" altLang="en-US" sz="6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25">
            <a:extLst>
              <a:ext uri="{FF2B5EF4-FFF2-40B4-BE49-F238E27FC236}">
                <a16:creationId xmlns:a16="http://schemas.microsoft.com/office/drawing/2014/main" id="{B04F4AA2-45E2-4B8B-8847-45A87199C4F3}"/>
              </a:ext>
            </a:extLst>
          </p:cNvPr>
          <p:cNvGrpSpPr/>
          <p:nvPr/>
        </p:nvGrpSpPr>
        <p:grpSpPr>
          <a:xfrm>
            <a:off x="1486021" y="1849415"/>
            <a:ext cx="1157776" cy="1434452"/>
            <a:chOff x="4459288" y="1546225"/>
            <a:chExt cx="431800" cy="534988"/>
          </a:xfrm>
          <a:solidFill>
            <a:srgbClr val="FDFDFE"/>
          </a:solidFill>
        </p:grpSpPr>
        <p:sp>
          <p:nvSpPr>
            <p:cNvPr id="27" name="Freeform 14">
              <a:extLst>
                <a:ext uri="{FF2B5EF4-FFF2-40B4-BE49-F238E27FC236}">
                  <a16:creationId xmlns:a16="http://schemas.microsoft.com/office/drawing/2014/main" id="{695900FB-20E9-47FE-A12F-8B143FC6B0DE}"/>
                </a:ext>
              </a:extLst>
            </p:cNvPr>
            <p:cNvSpPr>
              <a:spLocks/>
            </p:cNvSpPr>
            <p:nvPr/>
          </p:nvSpPr>
          <p:spPr bwMode="auto">
            <a:xfrm>
              <a:off x="4500563" y="1546225"/>
              <a:ext cx="390525" cy="485775"/>
            </a:xfrm>
            <a:custGeom>
              <a:avLst/>
              <a:gdLst>
                <a:gd name="T0" fmla="*/ 91 w 104"/>
                <a:gd name="T1" fmla="*/ 0 h 129"/>
                <a:gd name="T2" fmla="*/ 12 w 104"/>
                <a:gd name="T3" fmla="*/ 0 h 129"/>
                <a:gd name="T4" fmla="*/ 0 w 104"/>
                <a:gd name="T5" fmla="*/ 8 h 129"/>
                <a:gd name="T6" fmla="*/ 2 w 104"/>
                <a:gd name="T7" fmla="*/ 8 h 129"/>
                <a:gd name="T8" fmla="*/ 81 w 104"/>
                <a:gd name="T9" fmla="*/ 8 h 129"/>
                <a:gd name="T10" fmla="*/ 97 w 104"/>
                <a:gd name="T11" fmla="*/ 24 h 129"/>
                <a:gd name="T12" fmla="*/ 97 w 104"/>
                <a:gd name="T13" fmla="*/ 129 h 129"/>
                <a:gd name="T14" fmla="*/ 104 w 104"/>
                <a:gd name="T15" fmla="*/ 118 h 129"/>
                <a:gd name="T16" fmla="*/ 104 w 104"/>
                <a:gd name="T17" fmla="*/ 13 h 129"/>
                <a:gd name="T18" fmla="*/ 91 w 104"/>
                <a:gd name="T1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29">
                  <a:moveTo>
                    <a:pt x="91" y="0"/>
                  </a:moveTo>
                  <a:cubicBezTo>
                    <a:pt x="12" y="0"/>
                    <a:pt x="12" y="0"/>
                    <a:pt x="12" y="0"/>
                  </a:cubicBezTo>
                  <a:cubicBezTo>
                    <a:pt x="7" y="0"/>
                    <a:pt x="2" y="4"/>
                    <a:pt x="0" y="8"/>
                  </a:cubicBezTo>
                  <a:cubicBezTo>
                    <a:pt x="1" y="8"/>
                    <a:pt x="1" y="8"/>
                    <a:pt x="2" y="8"/>
                  </a:cubicBezTo>
                  <a:cubicBezTo>
                    <a:pt x="81" y="8"/>
                    <a:pt x="81" y="8"/>
                    <a:pt x="81" y="8"/>
                  </a:cubicBezTo>
                  <a:cubicBezTo>
                    <a:pt x="90" y="8"/>
                    <a:pt x="97" y="15"/>
                    <a:pt x="97" y="24"/>
                  </a:cubicBezTo>
                  <a:cubicBezTo>
                    <a:pt x="97" y="129"/>
                    <a:pt x="97" y="129"/>
                    <a:pt x="97" y="129"/>
                  </a:cubicBezTo>
                  <a:cubicBezTo>
                    <a:pt x="101" y="127"/>
                    <a:pt x="104" y="123"/>
                    <a:pt x="104" y="118"/>
                  </a:cubicBezTo>
                  <a:cubicBezTo>
                    <a:pt x="104" y="13"/>
                    <a:pt x="104" y="13"/>
                    <a:pt x="104" y="13"/>
                  </a:cubicBezTo>
                  <a:cubicBezTo>
                    <a:pt x="104" y="6"/>
                    <a:pt x="98" y="0"/>
                    <a:pt x="9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28" name="Freeform 15">
              <a:extLst>
                <a:ext uri="{FF2B5EF4-FFF2-40B4-BE49-F238E27FC236}">
                  <a16:creationId xmlns:a16="http://schemas.microsoft.com/office/drawing/2014/main" id="{2FFC268B-C34E-45AE-8062-68B62912038A}"/>
                </a:ext>
              </a:extLst>
            </p:cNvPr>
            <p:cNvSpPr>
              <a:spLocks/>
            </p:cNvSpPr>
            <p:nvPr/>
          </p:nvSpPr>
          <p:spPr bwMode="auto">
            <a:xfrm>
              <a:off x="4608513" y="1743075"/>
              <a:ext cx="38100" cy="25400"/>
            </a:xfrm>
            <a:custGeom>
              <a:avLst/>
              <a:gdLst>
                <a:gd name="T0" fmla="*/ 0 w 10"/>
                <a:gd name="T1" fmla="*/ 7 h 7"/>
                <a:gd name="T2" fmla="*/ 10 w 10"/>
                <a:gd name="T3" fmla="*/ 7 h 7"/>
                <a:gd name="T4" fmla="*/ 10 w 10"/>
                <a:gd name="T5" fmla="*/ 2 h 7"/>
                <a:gd name="T6" fmla="*/ 1 w 10"/>
                <a:gd name="T7" fmla="*/ 0 h 7"/>
                <a:gd name="T8" fmla="*/ 0 w 10"/>
                <a:gd name="T9" fmla="*/ 7 h 7"/>
              </a:gdLst>
              <a:ahLst/>
              <a:cxnLst>
                <a:cxn ang="0">
                  <a:pos x="T0" y="T1"/>
                </a:cxn>
                <a:cxn ang="0">
                  <a:pos x="T2" y="T3"/>
                </a:cxn>
                <a:cxn ang="0">
                  <a:pos x="T4" y="T5"/>
                </a:cxn>
                <a:cxn ang="0">
                  <a:pos x="T6" y="T7"/>
                </a:cxn>
                <a:cxn ang="0">
                  <a:pos x="T8" y="T9"/>
                </a:cxn>
              </a:cxnLst>
              <a:rect l="0" t="0" r="r" b="b"/>
              <a:pathLst>
                <a:path w="10" h="7">
                  <a:moveTo>
                    <a:pt x="0" y="7"/>
                  </a:moveTo>
                  <a:cubicBezTo>
                    <a:pt x="10" y="7"/>
                    <a:pt x="10" y="7"/>
                    <a:pt x="10" y="7"/>
                  </a:cubicBezTo>
                  <a:cubicBezTo>
                    <a:pt x="10" y="2"/>
                    <a:pt x="10" y="2"/>
                    <a:pt x="10" y="2"/>
                  </a:cubicBezTo>
                  <a:cubicBezTo>
                    <a:pt x="7" y="2"/>
                    <a:pt x="4" y="1"/>
                    <a:pt x="1" y="0"/>
                  </a:cubicBezTo>
                  <a:cubicBezTo>
                    <a:pt x="0" y="2"/>
                    <a:pt x="0"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29" name="Freeform 16">
              <a:extLst>
                <a:ext uri="{FF2B5EF4-FFF2-40B4-BE49-F238E27FC236}">
                  <a16:creationId xmlns:a16="http://schemas.microsoft.com/office/drawing/2014/main" id="{02908E2F-090D-4E19-9F67-92D113400441}"/>
                </a:ext>
              </a:extLst>
            </p:cNvPr>
            <p:cNvSpPr>
              <a:spLocks/>
            </p:cNvSpPr>
            <p:nvPr/>
          </p:nvSpPr>
          <p:spPr bwMode="auto">
            <a:xfrm>
              <a:off x="4608513" y="1787525"/>
              <a:ext cx="38100" cy="30163"/>
            </a:xfrm>
            <a:custGeom>
              <a:avLst/>
              <a:gdLst>
                <a:gd name="T0" fmla="*/ 1 w 10"/>
                <a:gd name="T1" fmla="*/ 8 h 8"/>
                <a:gd name="T2" fmla="*/ 10 w 10"/>
                <a:gd name="T3" fmla="*/ 6 h 8"/>
                <a:gd name="T4" fmla="*/ 10 w 10"/>
                <a:gd name="T5" fmla="*/ 0 h 8"/>
                <a:gd name="T6" fmla="*/ 0 w 10"/>
                <a:gd name="T7" fmla="*/ 0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7"/>
                    <a:pt x="7" y="6"/>
                    <a:pt x="10" y="6"/>
                  </a:cubicBezTo>
                  <a:cubicBezTo>
                    <a:pt x="10" y="0"/>
                    <a:pt x="10" y="0"/>
                    <a:pt x="10" y="0"/>
                  </a:cubicBezTo>
                  <a:cubicBezTo>
                    <a:pt x="0" y="0"/>
                    <a:pt x="0" y="0"/>
                    <a:pt x="0" y="0"/>
                  </a:cubicBezTo>
                  <a:cubicBezTo>
                    <a:pt x="0" y="3"/>
                    <a:pt x="0"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0" name="Freeform 17">
              <a:extLst>
                <a:ext uri="{FF2B5EF4-FFF2-40B4-BE49-F238E27FC236}">
                  <a16:creationId xmlns:a16="http://schemas.microsoft.com/office/drawing/2014/main" id="{0F26B2EB-97BB-4F8D-A18B-15D7608374D5}"/>
                </a:ext>
              </a:extLst>
            </p:cNvPr>
            <p:cNvSpPr>
              <a:spLocks/>
            </p:cNvSpPr>
            <p:nvPr/>
          </p:nvSpPr>
          <p:spPr bwMode="auto">
            <a:xfrm>
              <a:off x="4616451" y="1682750"/>
              <a:ext cx="30163" cy="49213"/>
            </a:xfrm>
            <a:custGeom>
              <a:avLst/>
              <a:gdLst>
                <a:gd name="T0" fmla="*/ 8 w 8"/>
                <a:gd name="T1" fmla="*/ 0 h 13"/>
                <a:gd name="T2" fmla="*/ 0 w 8"/>
                <a:gd name="T3" fmla="*/ 11 h 13"/>
                <a:gd name="T4" fmla="*/ 8 w 8"/>
                <a:gd name="T5" fmla="*/ 13 h 13"/>
                <a:gd name="T6" fmla="*/ 8 w 8"/>
                <a:gd name="T7" fmla="*/ 0 h 13"/>
              </a:gdLst>
              <a:ahLst/>
              <a:cxnLst>
                <a:cxn ang="0">
                  <a:pos x="T0" y="T1"/>
                </a:cxn>
                <a:cxn ang="0">
                  <a:pos x="T2" y="T3"/>
                </a:cxn>
                <a:cxn ang="0">
                  <a:pos x="T4" y="T5"/>
                </a:cxn>
                <a:cxn ang="0">
                  <a:pos x="T6" y="T7"/>
                </a:cxn>
              </a:cxnLst>
              <a:rect l="0" t="0" r="r" b="b"/>
              <a:pathLst>
                <a:path w="8" h="13">
                  <a:moveTo>
                    <a:pt x="8" y="0"/>
                  </a:moveTo>
                  <a:cubicBezTo>
                    <a:pt x="5" y="1"/>
                    <a:pt x="2" y="5"/>
                    <a:pt x="0" y="11"/>
                  </a:cubicBezTo>
                  <a:cubicBezTo>
                    <a:pt x="2" y="12"/>
                    <a:pt x="5" y="13"/>
                    <a:pt x="8" y="13"/>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1" name="Freeform 18">
              <a:extLst>
                <a:ext uri="{FF2B5EF4-FFF2-40B4-BE49-F238E27FC236}">
                  <a16:creationId xmlns:a16="http://schemas.microsoft.com/office/drawing/2014/main" id="{F13BA204-5617-4DE8-84D6-2B426546A7A0}"/>
                </a:ext>
              </a:extLst>
            </p:cNvPr>
            <p:cNvSpPr>
              <a:spLocks/>
            </p:cNvSpPr>
            <p:nvPr/>
          </p:nvSpPr>
          <p:spPr bwMode="auto">
            <a:xfrm>
              <a:off x="4718051" y="1724025"/>
              <a:ext cx="38100" cy="44450"/>
            </a:xfrm>
            <a:custGeom>
              <a:avLst/>
              <a:gdLst>
                <a:gd name="T0" fmla="*/ 1 w 10"/>
                <a:gd name="T1" fmla="*/ 12 h 12"/>
                <a:gd name="T2" fmla="*/ 10 w 10"/>
                <a:gd name="T3" fmla="*/ 12 h 12"/>
                <a:gd name="T4" fmla="*/ 5 w 10"/>
                <a:gd name="T5" fmla="*/ 0 h 12"/>
                <a:gd name="T6" fmla="*/ 0 w 10"/>
                <a:gd name="T7" fmla="*/ 3 h 12"/>
                <a:gd name="T8" fmla="*/ 1 w 10"/>
                <a:gd name="T9" fmla="*/ 12 h 12"/>
              </a:gdLst>
              <a:ahLst/>
              <a:cxnLst>
                <a:cxn ang="0">
                  <a:pos x="T0" y="T1"/>
                </a:cxn>
                <a:cxn ang="0">
                  <a:pos x="T2" y="T3"/>
                </a:cxn>
                <a:cxn ang="0">
                  <a:pos x="T4" y="T5"/>
                </a:cxn>
                <a:cxn ang="0">
                  <a:pos x="T6" y="T7"/>
                </a:cxn>
                <a:cxn ang="0">
                  <a:pos x="T8" y="T9"/>
                </a:cxn>
              </a:cxnLst>
              <a:rect l="0" t="0" r="r" b="b"/>
              <a:pathLst>
                <a:path w="10" h="12">
                  <a:moveTo>
                    <a:pt x="1" y="12"/>
                  </a:moveTo>
                  <a:cubicBezTo>
                    <a:pt x="10" y="12"/>
                    <a:pt x="10" y="12"/>
                    <a:pt x="10" y="12"/>
                  </a:cubicBezTo>
                  <a:cubicBezTo>
                    <a:pt x="9" y="8"/>
                    <a:pt x="7" y="3"/>
                    <a:pt x="5" y="0"/>
                  </a:cubicBezTo>
                  <a:cubicBezTo>
                    <a:pt x="3" y="1"/>
                    <a:pt x="1" y="2"/>
                    <a:pt x="0" y="3"/>
                  </a:cubicBezTo>
                  <a:cubicBezTo>
                    <a:pt x="0" y="6"/>
                    <a:pt x="1" y="9"/>
                    <a:pt x="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2" name="Freeform 19">
              <a:extLst>
                <a:ext uri="{FF2B5EF4-FFF2-40B4-BE49-F238E27FC236}">
                  <a16:creationId xmlns:a16="http://schemas.microsoft.com/office/drawing/2014/main" id="{ED6007F7-F85F-4625-A101-5149805D43AB}"/>
                </a:ext>
              </a:extLst>
            </p:cNvPr>
            <p:cNvSpPr>
              <a:spLocks/>
            </p:cNvSpPr>
            <p:nvPr/>
          </p:nvSpPr>
          <p:spPr bwMode="auto">
            <a:xfrm>
              <a:off x="4586288" y="1689100"/>
              <a:ext cx="26988" cy="26988"/>
            </a:xfrm>
            <a:custGeom>
              <a:avLst/>
              <a:gdLst>
                <a:gd name="T0" fmla="*/ 7 w 7"/>
                <a:gd name="T1" fmla="*/ 0 h 7"/>
                <a:gd name="T2" fmla="*/ 0 w 7"/>
                <a:gd name="T3" fmla="*/ 5 h 7"/>
                <a:gd name="T4" fmla="*/ 3 w 7"/>
                <a:gd name="T5" fmla="*/ 7 h 7"/>
                <a:gd name="T6" fmla="*/ 7 w 7"/>
                <a:gd name="T7" fmla="*/ 0 h 7"/>
              </a:gdLst>
              <a:ahLst/>
              <a:cxnLst>
                <a:cxn ang="0">
                  <a:pos x="T0" y="T1"/>
                </a:cxn>
                <a:cxn ang="0">
                  <a:pos x="T2" y="T3"/>
                </a:cxn>
                <a:cxn ang="0">
                  <a:pos x="T4" y="T5"/>
                </a:cxn>
                <a:cxn ang="0">
                  <a:pos x="T6" y="T7"/>
                </a:cxn>
              </a:cxnLst>
              <a:rect l="0" t="0" r="r" b="b"/>
              <a:pathLst>
                <a:path w="7" h="7">
                  <a:moveTo>
                    <a:pt x="7" y="0"/>
                  </a:moveTo>
                  <a:cubicBezTo>
                    <a:pt x="4" y="1"/>
                    <a:pt x="2" y="3"/>
                    <a:pt x="0" y="5"/>
                  </a:cubicBezTo>
                  <a:cubicBezTo>
                    <a:pt x="1" y="6"/>
                    <a:pt x="2" y="7"/>
                    <a:pt x="3" y="7"/>
                  </a:cubicBezTo>
                  <a:cubicBezTo>
                    <a:pt x="4" y="5"/>
                    <a:pt x="5" y="2"/>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3" name="Freeform 20">
              <a:extLst>
                <a:ext uri="{FF2B5EF4-FFF2-40B4-BE49-F238E27FC236}">
                  <a16:creationId xmlns:a16="http://schemas.microsoft.com/office/drawing/2014/main" id="{D6B39BB2-29C5-4F56-97F3-908C3325E406}"/>
                </a:ext>
              </a:extLst>
            </p:cNvPr>
            <p:cNvSpPr>
              <a:spLocks/>
            </p:cNvSpPr>
            <p:nvPr/>
          </p:nvSpPr>
          <p:spPr bwMode="auto">
            <a:xfrm>
              <a:off x="4616451" y="1828800"/>
              <a:ext cx="30163" cy="49213"/>
            </a:xfrm>
            <a:custGeom>
              <a:avLst/>
              <a:gdLst>
                <a:gd name="T0" fmla="*/ 8 w 8"/>
                <a:gd name="T1" fmla="*/ 13 h 13"/>
                <a:gd name="T2" fmla="*/ 8 w 8"/>
                <a:gd name="T3" fmla="*/ 0 h 13"/>
                <a:gd name="T4" fmla="*/ 0 w 8"/>
                <a:gd name="T5" fmla="*/ 2 h 13"/>
                <a:gd name="T6" fmla="*/ 8 w 8"/>
                <a:gd name="T7" fmla="*/ 13 h 13"/>
              </a:gdLst>
              <a:ahLst/>
              <a:cxnLst>
                <a:cxn ang="0">
                  <a:pos x="T0" y="T1"/>
                </a:cxn>
                <a:cxn ang="0">
                  <a:pos x="T2" y="T3"/>
                </a:cxn>
                <a:cxn ang="0">
                  <a:pos x="T4" y="T5"/>
                </a:cxn>
                <a:cxn ang="0">
                  <a:pos x="T6" y="T7"/>
                </a:cxn>
              </a:cxnLst>
              <a:rect l="0" t="0" r="r" b="b"/>
              <a:pathLst>
                <a:path w="8" h="13">
                  <a:moveTo>
                    <a:pt x="8" y="13"/>
                  </a:moveTo>
                  <a:cubicBezTo>
                    <a:pt x="8" y="0"/>
                    <a:pt x="8" y="0"/>
                    <a:pt x="8" y="0"/>
                  </a:cubicBezTo>
                  <a:cubicBezTo>
                    <a:pt x="5" y="0"/>
                    <a:pt x="2" y="1"/>
                    <a:pt x="0" y="2"/>
                  </a:cubicBezTo>
                  <a:cubicBezTo>
                    <a:pt x="2" y="7"/>
                    <a:pt x="5" y="11"/>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4" name="Freeform 21">
              <a:extLst>
                <a:ext uri="{FF2B5EF4-FFF2-40B4-BE49-F238E27FC236}">
                  <a16:creationId xmlns:a16="http://schemas.microsoft.com/office/drawing/2014/main" id="{B41F7383-BA31-470F-A5BB-6C9EE4FE075D}"/>
                </a:ext>
              </a:extLst>
            </p:cNvPr>
            <p:cNvSpPr>
              <a:spLocks/>
            </p:cNvSpPr>
            <p:nvPr/>
          </p:nvSpPr>
          <p:spPr bwMode="auto">
            <a:xfrm>
              <a:off x="4665663" y="1682750"/>
              <a:ext cx="30163" cy="49213"/>
            </a:xfrm>
            <a:custGeom>
              <a:avLst/>
              <a:gdLst>
                <a:gd name="T0" fmla="*/ 0 w 8"/>
                <a:gd name="T1" fmla="*/ 0 h 13"/>
                <a:gd name="T2" fmla="*/ 0 w 8"/>
                <a:gd name="T3" fmla="*/ 13 h 13"/>
                <a:gd name="T4" fmla="*/ 8 w 8"/>
                <a:gd name="T5" fmla="*/ 11 h 13"/>
                <a:gd name="T6" fmla="*/ 0 w 8"/>
                <a:gd name="T7" fmla="*/ 0 h 13"/>
              </a:gdLst>
              <a:ahLst/>
              <a:cxnLst>
                <a:cxn ang="0">
                  <a:pos x="T0" y="T1"/>
                </a:cxn>
                <a:cxn ang="0">
                  <a:pos x="T2" y="T3"/>
                </a:cxn>
                <a:cxn ang="0">
                  <a:pos x="T4" y="T5"/>
                </a:cxn>
                <a:cxn ang="0">
                  <a:pos x="T6" y="T7"/>
                </a:cxn>
              </a:cxnLst>
              <a:rect l="0" t="0" r="r" b="b"/>
              <a:pathLst>
                <a:path w="8" h="13">
                  <a:moveTo>
                    <a:pt x="0" y="0"/>
                  </a:moveTo>
                  <a:cubicBezTo>
                    <a:pt x="0" y="13"/>
                    <a:pt x="0" y="13"/>
                    <a:pt x="0" y="13"/>
                  </a:cubicBezTo>
                  <a:cubicBezTo>
                    <a:pt x="3" y="13"/>
                    <a:pt x="5" y="12"/>
                    <a:pt x="8" y="11"/>
                  </a:cubicBezTo>
                  <a:cubicBezTo>
                    <a:pt x="6" y="5"/>
                    <a:pt x="3"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5" name="Freeform 22">
              <a:extLst>
                <a:ext uri="{FF2B5EF4-FFF2-40B4-BE49-F238E27FC236}">
                  <a16:creationId xmlns:a16="http://schemas.microsoft.com/office/drawing/2014/main" id="{6BE33B4D-C44B-44C3-AEDE-9DCB1377D3A6}"/>
                </a:ext>
              </a:extLst>
            </p:cNvPr>
            <p:cNvSpPr>
              <a:spLocks/>
            </p:cNvSpPr>
            <p:nvPr/>
          </p:nvSpPr>
          <p:spPr bwMode="auto">
            <a:xfrm>
              <a:off x="4556126" y="1787525"/>
              <a:ext cx="38100" cy="49213"/>
            </a:xfrm>
            <a:custGeom>
              <a:avLst/>
              <a:gdLst>
                <a:gd name="T0" fmla="*/ 10 w 10"/>
                <a:gd name="T1" fmla="*/ 10 h 13"/>
                <a:gd name="T2" fmla="*/ 9 w 10"/>
                <a:gd name="T3" fmla="*/ 0 h 13"/>
                <a:gd name="T4" fmla="*/ 0 w 10"/>
                <a:gd name="T5" fmla="*/ 0 h 13"/>
                <a:gd name="T6" fmla="*/ 5 w 10"/>
                <a:gd name="T7" fmla="*/ 13 h 13"/>
                <a:gd name="T8" fmla="*/ 10 w 10"/>
                <a:gd name="T9" fmla="*/ 10 h 13"/>
              </a:gdLst>
              <a:ahLst/>
              <a:cxnLst>
                <a:cxn ang="0">
                  <a:pos x="T0" y="T1"/>
                </a:cxn>
                <a:cxn ang="0">
                  <a:pos x="T2" y="T3"/>
                </a:cxn>
                <a:cxn ang="0">
                  <a:pos x="T4" y="T5"/>
                </a:cxn>
                <a:cxn ang="0">
                  <a:pos x="T6" y="T7"/>
                </a:cxn>
                <a:cxn ang="0">
                  <a:pos x="T8" y="T9"/>
                </a:cxn>
              </a:cxnLst>
              <a:rect l="0" t="0" r="r" b="b"/>
              <a:pathLst>
                <a:path w="10" h="13">
                  <a:moveTo>
                    <a:pt x="10" y="10"/>
                  </a:moveTo>
                  <a:cubicBezTo>
                    <a:pt x="9" y="7"/>
                    <a:pt x="9" y="4"/>
                    <a:pt x="9" y="0"/>
                  </a:cubicBezTo>
                  <a:cubicBezTo>
                    <a:pt x="0" y="0"/>
                    <a:pt x="0" y="0"/>
                    <a:pt x="0" y="0"/>
                  </a:cubicBezTo>
                  <a:cubicBezTo>
                    <a:pt x="1" y="5"/>
                    <a:pt x="2" y="10"/>
                    <a:pt x="5" y="13"/>
                  </a:cubicBezTo>
                  <a:cubicBezTo>
                    <a:pt x="7" y="12"/>
                    <a:pt x="8" y="11"/>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6" name="Freeform 23">
              <a:extLst>
                <a:ext uri="{FF2B5EF4-FFF2-40B4-BE49-F238E27FC236}">
                  <a16:creationId xmlns:a16="http://schemas.microsoft.com/office/drawing/2014/main" id="{BBD02B13-6DB7-4865-8B00-4B8A428D362F}"/>
                </a:ext>
              </a:extLst>
            </p:cNvPr>
            <p:cNvSpPr>
              <a:spLocks/>
            </p:cNvSpPr>
            <p:nvPr/>
          </p:nvSpPr>
          <p:spPr bwMode="auto">
            <a:xfrm>
              <a:off x="4665663" y="1743075"/>
              <a:ext cx="38100" cy="25400"/>
            </a:xfrm>
            <a:custGeom>
              <a:avLst/>
              <a:gdLst>
                <a:gd name="T0" fmla="*/ 9 w 10"/>
                <a:gd name="T1" fmla="*/ 0 h 7"/>
                <a:gd name="T2" fmla="*/ 0 w 10"/>
                <a:gd name="T3" fmla="*/ 2 h 7"/>
                <a:gd name="T4" fmla="*/ 0 w 10"/>
                <a:gd name="T5" fmla="*/ 7 h 7"/>
                <a:gd name="T6" fmla="*/ 10 w 10"/>
                <a:gd name="T7" fmla="*/ 7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2"/>
                    <a:pt x="0" y="2"/>
                  </a:cubicBezTo>
                  <a:cubicBezTo>
                    <a:pt x="0" y="7"/>
                    <a:pt x="0" y="7"/>
                    <a:pt x="0" y="7"/>
                  </a:cubicBezTo>
                  <a:cubicBezTo>
                    <a:pt x="10" y="7"/>
                    <a:pt x="10" y="7"/>
                    <a:pt x="10" y="7"/>
                  </a:cubicBezTo>
                  <a:cubicBezTo>
                    <a:pt x="10" y="5"/>
                    <a:pt x="10"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7" name="Freeform 24">
              <a:extLst>
                <a:ext uri="{FF2B5EF4-FFF2-40B4-BE49-F238E27FC236}">
                  <a16:creationId xmlns:a16="http://schemas.microsoft.com/office/drawing/2014/main" id="{FEDC114B-286E-4B1C-BBAA-FA8D53117AB6}"/>
                </a:ext>
              </a:extLst>
            </p:cNvPr>
            <p:cNvSpPr>
              <a:spLocks/>
            </p:cNvSpPr>
            <p:nvPr/>
          </p:nvSpPr>
          <p:spPr bwMode="auto">
            <a:xfrm>
              <a:off x="4586288" y="1844675"/>
              <a:ext cx="26988" cy="25400"/>
            </a:xfrm>
            <a:custGeom>
              <a:avLst/>
              <a:gdLst>
                <a:gd name="T0" fmla="*/ 0 w 7"/>
                <a:gd name="T1" fmla="*/ 2 h 7"/>
                <a:gd name="T2" fmla="*/ 7 w 7"/>
                <a:gd name="T3" fmla="*/ 7 h 7"/>
                <a:gd name="T4" fmla="*/ 4 w 7"/>
                <a:gd name="T5" fmla="*/ 0 h 7"/>
                <a:gd name="T6" fmla="*/ 0 w 7"/>
                <a:gd name="T7" fmla="*/ 2 h 7"/>
              </a:gdLst>
              <a:ahLst/>
              <a:cxnLst>
                <a:cxn ang="0">
                  <a:pos x="T0" y="T1"/>
                </a:cxn>
                <a:cxn ang="0">
                  <a:pos x="T2" y="T3"/>
                </a:cxn>
                <a:cxn ang="0">
                  <a:pos x="T4" y="T5"/>
                </a:cxn>
                <a:cxn ang="0">
                  <a:pos x="T6" y="T7"/>
                </a:cxn>
              </a:cxnLst>
              <a:rect l="0" t="0" r="r" b="b"/>
              <a:pathLst>
                <a:path w="7" h="7">
                  <a:moveTo>
                    <a:pt x="0" y="2"/>
                  </a:moveTo>
                  <a:cubicBezTo>
                    <a:pt x="2" y="4"/>
                    <a:pt x="4" y="5"/>
                    <a:pt x="7" y="7"/>
                  </a:cubicBezTo>
                  <a:cubicBezTo>
                    <a:pt x="6" y="5"/>
                    <a:pt x="4" y="2"/>
                    <a:pt x="4" y="0"/>
                  </a:cubicBezTo>
                  <a:cubicBezTo>
                    <a:pt x="2" y="1"/>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8" name="Freeform 25">
              <a:extLst>
                <a:ext uri="{FF2B5EF4-FFF2-40B4-BE49-F238E27FC236}">
                  <a16:creationId xmlns:a16="http://schemas.microsoft.com/office/drawing/2014/main" id="{E51CEF58-7B91-40F0-9758-1C37F5BC25B4}"/>
                </a:ext>
              </a:extLst>
            </p:cNvPr>
            <p:cNvSpPr>
              <a:spLocks/>
            </p:cNvSpPr>
            <p:nvPr/>
          </p:nvSpPr>
          <p:spPr bwMode="auto">
            <a:xfrm>
              <a:off x="4699001" y="1689100"/>
              <a:ext cx="26988" cy="26988"/>
            </a:xfrm>
            <a:custGeom>
              <a:avLst/>
              <a:gdLst>
                <a:gd name="T0" fmla="*/ 7 w 7"/>
                <a:gd name="T1" fmla="*/ 5 h 7"/>
                <a:gd name="T2" fmla="*/ 0 w 7"/>
                <a:gd name="T3" fmla="*/ 0 h 7"/>
                <a:gd name="T4" fmla="*/ 3 w 7"/>
                <a:gd name="T5" fmla="*/ 7 h 7"/>
                <a:gd name="T6" fmla="*/ 7 w 7"/>
                <a:gd name="T7" fmla="*/ 5 h 7"/>
              </a:gdLst>
              <a:ahLst/>
              <a:cxnLst>
                <a:cxn ang="0">
                  <a:pos x="T0" y="T1"/>
                </a:cxn>
                <a:cxn ang="0">
                  <a:pos x="T2" y="T3"/>
                </a:cxn>
                <a:cxn ang="0">
                  <a:pos x="T4" y="T5"/>
                </a:cxn>
                <a:cxn ang="0">
                  <a:pos x="T6" y="T7"/>
                </a:cxn>
              </a:cxnLst>
              <a:rect l="0" t="0" r="r" b="b"/>
              <a:pathLst>
                <a:path w="7" h="7">
                  <a:moveTo>
                    <a:pt x="7" y="5"/>
                  </a:moveTo>
                  <a:cubicBezTo>
                    <a:pt x="5" y="3"/>
                    <a:pt x="2" y="1"/>
                    <a:pt x="0" y="0"/>
                  </a:cubicBezTo>
                  <a:cubicBezTo>
                    <a:pt x="1" y="2"/>
                    <a:pt x="2" y="5"/>
                    <a:pt x="3" y="7"/>
                  </a:cubicBezTo>
                  <a:cubicBezTo>
                    <a:pt x="4" y="7"/>
                    <a:pt x="5" y="6"/>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1" name="Freeform 26">
              <a:extLst>
                <a:ext uri="{FF2B5EF4-FFF2-40B4-BE49-F238E27FC236}">
                  <a16:creationId xmlns:a16="http://schemas.microsoft.com/office/drawing/2014/main" id="{00129961-51DF-49B6-BF66-D0299F09EE42}"/>
                </a:ext>
              </a:extLst>
            </p:cNvPr>
            <p:cNvSpPr>
              <a:spLocks/>
            </p:cNvSpPr>
            <p:nvPr/>
          </p:nvSpPr>
          <p:spPr bwMode="auto">
            <a:xfrm>
              <a:off x="4665663" y="1787525"/>
              <a:ext cx="38100" cy="30163"/>
            </a:xfrm>
            <a:custGeom>
              <a:avLst/>
              <a:gdLst>
                <a:gd name="T0" fmla="*/ 10 w 10"/>
                <a:gd name="T1" fmla="*/ 0 h 8"/>
                <a:gd name="T2" fmla="*/ 0 w 10"/>
                <a:gd name="T3" fmla="*/ 0 h 8"/>
                <a:gd name="T4" fmla="*/ 0 w 10"/>
                <a:gd name="T5" fmla="*/ 6 h 8"/>
                <a:gd name="T6" fmla="*/ 9 w 10"/>
                <a:gd name="T7" fmla="*/ 8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0" y="0"/>
                    <a:pt x="0" y="0"/>
                    <a:pt x="0" y="0"/>
                  </a:cubicBezTo>
                  <a:cubicBezTo>
                    <a:pt x="0" y="6"/>
                    <a:pt x="0" y="6"/>
                    <a:pt x="0" y="6"/>
                  </a:cubicBezTo>
                  <a:cubicBezTo>
                    <a:pt x="3" y="6"/>
                    <a:pt x="6" y="7"/>
                    <a:pt x="9" y="8"/>
                  </a:cubicBezTo>
                  <a:cubicBezTo>
                    <a:pt x="10" y="6"/>
                    <a:pt x="10"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2" name="Freeform 27">
              <a:extLst>
                <a:ext uri="{FF2B5EF4-FFF2-40B4-BE49-F238E27FC236}">
                  <a16:creationId xmlns:a16="http://schemas.microsoft.com/office/drawing/2014/main" id="{9DDF2EBF-06A4-4F6E-9CD9-A545879C03EE}"/>
                </a:ext>
              </a:extLst>
            </p:cNvPr>
            <p:cNvSpPr>
              <a:spLocks/>
            </p:cNvSpPr>
            <p:nvPr/>
          </p:nvSpPr>
          <p:spPr bwMode="auto">
            <a:xfrm>
              <a:off x="4665663" y="1828800"/>
              <a:ext cx="30163" cy="49213"/>
            </a:xfrm>
            <a:custGeom>
              <a:avLst/>
              <a:gdLst>
                <a:gd name="T0" fmla="*/ 8 w 8"/>
                <a:gd name="T1" fmla="*/ 2 h 13"/>
                <a:gd name="T2" fmla="*/ 0 w 8"/>
                <a:gd name="T3" fmla="*/ 0 h 13"/>
                <a:gd name="T4" fmla="*/ 0 w 8"/>
                <a:gd name="T5" fmla="*/ 13 h 13"/>
                <a:gd name="T6" fmla="*/ 8 w 8"/>
                <a:gd name="T7" fmla="*/ 2 h 13"/>
              </a:gdLst>
              <a:ahLst/>
              <a:cxnLst>
                <a:cxn ang="0">
                  <a:pos x="T0" y="T1"/>
                </a:cxn>
                <a:cxn ang="0">
                  <a:pos x="T2" y="T3"/>
                </a:cxn>
                <a:cxn ang="0">
                  <a:pos x="T4" y="T5"/>
                </a:cxn>
                <a:cxn ang="0">
                  <a:pos x="T6" y="T7"/>
                </a:cxn>
              </a:cxnLst>
              <a:rect l="0" t="0" r="r" b="b"/>
              <a:pathLst>
                <a:path w="8" h="13">
                  <a:moveTo>
                    <a:pt x="8" y="2"/>
                  </a:moveTo>
                  <a:cubicBezTo>
                    <a:pt x="5" y="1"/>
                    <a:pt x="3" y="0"/>
                    <a:pt x="0" y="0"/>
                  </a:cubicBezTo>
                  <a:cubicBezTo>
                    <a:pt x="0" y="13"/>
                    <a:pt x="0" y="13"/>
                    <a:pt x="0" y="13"/>
                  </a:cubicBezTo>
                  <a:cubicBezTo>
                    <a:pt x="3" y="11"/>
                    <a:pt x="6" y="7"/>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3" name="Freeform 28">
              <a:extLst>
                <a:ext uri="{FF2B5EF4-FFF2-40B4-BE49-F238E27FC236}">
                  <a16:creationId xmlns:a16="http://schemas.microsoft.com/office/drawing/2014/main" id="{92E388C1-AD1D-4C61-BC1A-03E4618E8C2B}"/>
                </a:ext>
              </a:extLst>
            </p:cNvPr>
            <p:cNvSpPr>
              <a:spLocks/>
            </p:cNvSpPr>
            <p:nvPr/>
          </p:nvSpPr>
          <p:spPr bwMode="auto">
            <a:xfrm>
              <a:off x="4556126" y="1724025"/>
              <a:ext cx="38100" cy="44450"/>
            </a:xfrm>
            <a:custGeom>
              <a:avLst/>
              <a:gdLst>
                <a:gd name="T0" fmla="*/ 10 w 10"/>
                <a:gd name="T1" fmla="*/ 3 h 12"/>
                <a:gd name="T2" fmla="*/ 5 w 10"/>
                <a:gd name="T3" fmla="*/ 0 h 12"/>
                <a:gd name="T4" fmla="*/ 0 w 10"/>
                <a:gd name="T5" fmla="*/ 12 h 12"/>
                <a:gd name="T6" fmla="*/ 9 w 10"/>
                <a:gd name="T7" fmla="*/ 12 h 12"/>
                <a:gd name="T8" fmla="*/ 10 w 10"/>
                <a:gd name="T9" fmla="*/ 3 h 12"/>
              </a:gdLst>
              <a:ahLst/>
              <a:cxnLst>
                <a:cxn ang="0">
                  <a:pos x="T0" y="T1"/>
                </a:cxn>
                <a:cxn ang="0">
                  <a:pos x="T2" y="T3"/>
                </a:cxn>
                <a:cxn ang="0">
                  <a:pos x="T4" y="T5"/>
                </a:cxn>
                <a:cxn ang="0">
                  <a:pos x="T6" y="T7"/>
                </a:cxn>
                <a:cxn ang="0">
                  <a:pos x="T8" y="T9"/>
                </a:cxn>
              </a:cxnLst>
              <a:rect l="0" t="0" r="r" b="b"/>
              <a:pathLst>
                <a:path w="10" h="12">
                  <a:moveTo>
                    <a:pt x="10" y="3"/>
                  </a:moveTo>
                  <a:cubicBezTo>
                    <a:pt x="8" y="2"/>
                    <a:pt x="7" y="1"/>
                    <a:pt x="5" y="0"/>
                  </a:cubicBezTo>
                  <a:cubicBezTo>
                    <a:pt x="2" y="3"/>
                    <a:pt x="1" y="8"/>
                    <a:pt x="0" y="12"/>
                  </a:cubicBezTo>
                  <a:cubicBezTo>
                    <a:pt x="9" y="12"/>
                    <a:pt x="9" y="12"/>
                    <a:pt x="9" y="12"/>
                  </a:cubicBezTo>
                  <a:cubicBezTo>
                    <a:pt x="9" y="9"/>
                    <a:pt x="9" y="6"/>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4" name="Freeform 29">
              <a:extLst>
                <a:ext uri="{FF2B5EF4-FFF2-40B4-BE49-F238E27FC236}">
                  <a16:creationId xmlns:a16="http://schemas.microsoft.com/office/drawing/2014/main" id="{6770E90B-F43E-45FF-8E90-C1A54FD040EB}"/>
                </a:ext>
              </a:extLst>
            </p:cNvPr>
            <p:cNvSpPr>
              <a:spLocks/>
            </p:cNvSpPr>
            <p:nvPr/>
          </p:nvSpPr>
          <p:spPr bwMode="auto">
            <a:xfrm>
              <a:off x="4662488" y="1971675"/>
              <a:ext cx="11113" cy="15875"/>
            </a:xfrm>
            <a:custGeom>
              <a:avLst/>
              <a:gdLst>
                <a:gd name="T0" fmla="*/ 1 w 3"/>
                <a:gd name="T1" fmla="*/ 0 h 4"/>
                <a:gd name="T2" fmla="*/ 0 w 3"/>
                <a:gd name="T3" fmla="*/ 0 h 4"/>
                <a:gd name="T4" fmla="*/ 0 w 3"/>
                <a:gd name="T5" fmla="*/ 3 h 4"/>
                <a:gd name="T6" fmla="*/ 1 w 3"/>
                <a:gd name="T7" fmla="*/ 4 h 4"/>
                <a:gd name="T8" fmla="*/ 3 w 3"/>
                <a:gd name="T9" fmla="*/ 2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0"/>
                    <a:pt x="1" y="0"/>
                    <a:pt x="0" y="0"/>
                  </a:cubicBezTo>
                  <a:cubicBezTo>
                    <a:pt x="0" y="3"/>
                    <a:pt x="0" y="3"/>
                    <a:pt x="0" y="3"/>
                  </a:cubicBezTo>
                  <a:cubicBezTo>
                    <a:pt x="1" y="4"/>
                    <a:pt x="1" y="4"/>
                    <a:pt x="1" y="4"/>
                  </a:cubicBezTo>
                  <a:cubicBezTo>
                    <a:pt x="3" y="4"/>
                    <a:pt x="3" y="3"/>
                    <a:pt x="3" y="2"/>
                  </a:cubicBezTo>
                  <a:cubicBezTo>
                    <a:pt x="3" y="1"/>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9" name="Freeform 30">
              <a:extLst>
                <a:ext uri="{FF2B5EF4-FFF2-40B4-BE49-F238E27FC236}">
                  <a16:creationId xmlns:a16="http://schemas.microsoft.com/office/drawing/2014/main" id="{9F498B9D-A96B-41E6-B939-D55844913876}"/>
                </a:ext>
              </a:extLst>
            </p:cNvPr>
            <p:cNvSpPr>
              <a:spLocks noEditPoints="1"/>
            </p:cNvSpPr>
            <p:nvPr/>
          </p:nvSpPr>
          <p:spPr bwMode="auto">
            <a:xfrm>
              <a:off x="4459288" y="1592263"/>
              <a:ext cx="393700" cy="488950"/>
            </a:xfrm>
            <a:custGeom>
              <a:avLst/>
              <a:gdLst>
                <a:gd name="T0" fmla="*/ 13 w 105"/>
                <a:gd name="T1" fmla="*/ 0 h 130"/>
                <a:gd name="T2" fmla="*/ 0 w 105"/>
                <a:gd name="T3" fmla="*/ 117 h 130"/>
                <a:gd name="T4" fmla="*/ 92 w 105"/>
                <a:gd name="T5" fmla="*/ 130 h 130"/>
                <a:gd name="T6" fmla="*/ 105 w 105"/>
                <a:gd name="T7" fmla="*/ 12 h 130"/>
                <a:gd name="T8" fmla="*/ 52 w 105"/>
                <a:gd name="T9" fmla="*/ 19 h 130"/>
                <a:gd name="T10" fmla="*/ 52 w 105"/>
                <a:gd name="T11" fmla="*/ 81 h 130"/>
                <a:gd name="T12" fmla="*/ 52 w 105"/>
                <a:gd name="T13" fmla="*/ 19 h 130"/>
                <a:gd name="T14" fmla="*/ 17 w 105"/>
                <a:gd name="T15" fmla="*/ 106 h 130"/>
                <a:gd name="T16" fmla="*/ 15 w 105"/>
                <a:gd name="T17" fmla="*/ 110 h 130"/>
                <a:gd name="T18" fmla="*/ 18 w 105"/>
                <a:gd name="T19" fmla="*/ 99 h 130"/>
                <a:gd name="T20" fmla="*/ 23 w 105"/>
                <a:gd name="T21" fmla="*/ 103 h 130"/>
                <a:gd name="T22" fmla="*/ 18 w 105"/>
                <a:gd name="T23" fmla="*/ 106 h 130"/>
                <a:gd name="T24" fmla="*/ 29 w 105"/>
                <a:gd name="T25" fmla="*/ 108 h 130"/>
                <a:gd name="T26" fmla="*/ 25 w 105"/>
                <a:gd name="T27" fmla="*/ 110 h 130"/>
                <a:gd name="T28" fmla="*/ 26 w 105"/>
                <a:gd name="T29" fmla="*/ 99 h 130"/>
                <a:gd name="T30" fmla="*/ 33 w 105"/>
                <a:gd name="T31" fmla="*/ 110 h 130"/>
                <a:gd name="T32" fmla="*/ 37 w 105"/>
                <a:gd name="T33" fmla="*/ 111 h 130"/>
                <a:gd name="T34" fmla="*/ 34 w 105"/>
                <a:gd name="T35" fmla="*/ 108 h 130"/>
                <a:gd name="T36" fmla="*/ 39 w 105"/>
                <a:gd name="T37" fmla="*/ 107 h 130"/>
                <a:gd name="T38" fmla="*/ 34 w 105"/>
                <a:gd name="T39" fmla="*/ 102 h 130"/>
                <a:gd name="T40" fmla="*/ 41 w 105"/>
                <a:gd name="T41" fmla="*/ 100 h 130"/>
                <a:gd name="T42" fmla="*/ 38 w 105"/>
                <a:gd name="T43" fmla="*/ 101 h 130"/>
                <a:gd name="T44" fmla="*/ 38 w 105"/>
                <a:gd name="T45" fmla="*/ 104 h 130"/>
                <a:gd name="T46" fmla="*/ 37 w 105"/>
                <a:gd name="T47" fmla="*/ 111 h 130"/>
                <a:gd name="T48" fmla="*/ 43 w 105"/>
                <a:gd name="T49" fmla="*/ 110 h 130"/>
                <a:gd name="T50" fmla="*/ 46 w 105"/>
                <a:gd name="T51" fmla="*/ 108 h 130"/>
                <a:gd name="T52" fmla="*/ 46 w 105"/>
                <a:gd name="T53" fmla="*/ 106 h 130"/>
                <a:gd name="T54" fmla="*/ 47 w 105"/>
                <a:gd name="T55" fmla="*/ 99 h 130"/>
                <a:gd name="T56" fmla="*/ 49 w 105"/>
                <a:gd name="T57" fmla="*/ 102 h 130"/>
                <a:gd name="T58" fmla="*/ 45 w 105"/>
                <a:gd name="T59" fmla="*/ 102 h 130"/>
                <a:gd name="T60" fmla="*/ 50 w 105"/>
                <a:gd name="T61" fmla="*/ 107 h 130"/>
                <a:gd name="T62" fmla="*/ 59 w 105"/>
                <a:gd name="T63" fmla="*/ 105 h 130"/>
                <a:gd name="T64" fmla="*/ 54 w 105"/>
                <a:gd name="T65" fmla="*/ 106 h 130"/>
                <a:gd name="T66" fmla="*/ 52 w 105"/>
                <a:gd name="T67" fmla="*/ 110 h 130"/>
                <a:gd name="T68" fmla="*/ 55 w 105"/>
                <a:gd name="T69" fmla="*/ 99 h 130"/>
                <a:gd name="T70" fmla="*/ 60 w 105"/>
                <a:gd name="T71" fmla="*/ 103 h 130"/>
                <a:gd name="T72" fmla="*/ 66 w 105"/>
                <a:gd name="T73" fmla="*/ 111 h 130"/>
                <a:gd name="T74" fmla="*/ 66 w 105"/>
                <a:gd name="T75" fmla="*/ 99 h 130"/>
                <a:gd name="T76" fmla="*/ 66 w 105"/>
                <a:gd name="T77" fmla="*/ 111 h 130"/>
                <a:gd name="T78" fmla="*/ 78 w 105"/>
                <a:gd name="T79" fmla="*/ 108 h 130"/>
                <a:gd name="T80" fmla="*/ 76 w 105"/>
                <a:gd name="T81" fmla="*/ 106 h 130"/>
                <a:gd name="T82" fmla="*/ 73 w 105"/>
                <a:gd name="T83" fmla="*/ 110 h 130"/>
                <a:gd name="T84" fmla="*/ 77 w 105"/>
                <a:gd name="T85" fmla="*/ 99 h 130"/>
                <a:gd name="T86" fmla="*/ 81 w 105"/>
                <a:gd name="T87" fmla="*/ 102 h 130"/>
                <a:gd name="T88" fmla="*/ 79 w 105"/>
                <a:gd name="T89" fmla="*/ 105 h 130"/>
                <a:gd name="T90" fmla="*/ 82 w 105"/>
                <a:gd name="T91" fmla="*/ 110 h 130"/>
                <a:gd name="T92" fmla="*/ 91 w 105"/>
                <a:gd name="T93" fmla="*/ 101 h 130"/>
                <a:gd name="T94" fmla="*/ 88 w 105"/>
                <a:gd name="T95" fmla="*/ 110 h 130"/>
                <a:gd name="T96" fmla="*/ 85 w 105"/>
                <a:gd name="T97" fmla="*/ 101 h 130"/>
                <a:gd name="T98" fmla="*/ 82 w 105"/>
                <a:gd name="T99" fmla="*/ 99 h 130"/>
                <a:gd name="T100" fmla="*/ 91 w 105"/>
                <a:gd name="T101" fmla="*/ 10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5" h="130">
                  <a:moveTo>
                    <a:pt x="92" y="0"/>
                  </a:moveTo>
                  <a:cubicBezTo>
                    <a:pt x="13" y="0"/>
                    <a:pt x="13" y="0"/>
                    <a:pt x="13" y="0"/>
                  </a:cubicBezTo>
                  <a:cubicBezTo>
                    <a:pt x="6" y="0"/>
                    <a:pt x="0" y="5"/>
                    <a:pt x="0" y="12"/>
                  </a:cubicBezTo>
                  <a:cubicBezTo>
                    <a:pt x="0" y="117"/>
                    <a:pt x="0" y="117"/>
                    <a:pt x="0" y="117"/>
                  </a:cubicBezTo>
                  <a:cubicBezTo>
                    <a:pt x="0" y="124"/>
                    <a:pt x="6" y="130"/>
                    <a:pt x="13" y="130"/>
                  </a:cubicBezTo>
                  <a:cubicBezTo>
                    <a:pt x="92" y="130"/>
                    <a:pt x="92" y="130"/>
                    <a:pt x="92" y="130"/>
                  </a:cubicBezTo>
                  <a:cubicBezTo>
                    <a:pt x="99" y="130"/>
                    <a:pt x="105" y="124"/>
                    <a:pt x="105" y="117"/>
                  </a:cubicBezTo>
                  <a:cubicBezTo>
                    <a:pt x="105" y="12"/>
                    <a:pt x="105" y="12"/>
                    <a:pt x="105" y="12"/>
                  </a:cubicBezTo>
                  <a:cubicBezTo>
                    <a:pt x="105" y="5"/>
                    <a:pt x="99" y="0"/>
                    <a:pt x="92" y="0"/>
                  </a:cubicBezTo>
                  <a:close/>
                  <a:moveTo>
                    <a:pt x="52" y="19"/>
                  </a:moveTo>
                  <a:cubicBezTo>
                    <a:pt x="69" y="19"/>
                    <a:pt x="83" y="33"/>
                    <a:pt x="83" y="50"/>
                  </a:cubicBezTo>
                  <a:cubicBezTo>
                    <a:pt x="83" y="67"/>
                    <a:pt x="69" y="81"/>
                    <a:pt x="52" y="81"/>
                  </a:cubicBezTo>
                  <a:cubicBezTo>
                    <a:pt x="35" y="81"/>
                    <a:pt x="21" y="67"/>
                    <a:pt x="21" y="50"/>
                  </a:cubicBezTo>
                  <a:cubicBezTo>
                    <a:pt x="21" y="33"/>
                    <a:pt x="35" y="19"/>
                    <a:pt x="52" y="19"/>
                  </a:cubicBezTo>
                  <a:close/>
                  <a:moveTo>
                    <a:pt x="18" y="106"/>
                  </a:moveTo>
                  <a:cubicBezTo>
                    <a:pt x="18" y="106"/>
                    <a:pt x="17" y="106"/>
                    <a:pt x="17" y="106"/>
                  </a:cubicBezTo>
                  <a:cubicBezTo>
                    <a:pt x="17" y="110"/>
                    <a:pt x="17" y="110"/>
                    <a:pt x="17" y="110"/>
                  </a:cubicBezTo>
                  <a:cubicBezTo>
                    <a:pt x="15" y="110"/>
                    <a:pt x="15" y="110"/>
                    <a:pt x="15" y="110"/>
                  </a:cubicBezTo>
                  <a:cubicBezTo>
                    <a:pt x="15" y="99"/>
                    <a:pt x="15" y="99"/>
                    <a:pt x="15" y="99"/>
                  </a:cubicBezTo>
                  <a:cubicBezTo>
                    <a:pt x="16" y="99"/>
                    <a:pt x="17" y="99"/>
                    <a:pt x="18" y="99"/>
                  </a:cubicBezTo>
                  <a:cubicBezTo>
                    <a:pt x="20" y="99"/>
                    <a:pt x="21" y="99"/>
                    <a:pt x="22" y="100"/>
                  </a:cubicBezTo>
                  <a:cubicBezTo>
                    <a:pt x="22" y="101"/>
                    <a:pt x="23" y="102"/>
                    <a:pt x="23" y="103"/>
                  </a:cubicBezTo>
                  <a:cubicBezTo>
                    <a:pt x="23" y="104"/>
                    <a:pt x="22" y="105"/>
                    <a:pt x="22" y="105"/>
                  </a:cubicBezTo>
                  <a:cubicBezTo>
                    <a:pt x="21" y="106"/>
                    <a:pt x="20" y="106"/>
                    <a:pt x="18" y="106"/>
                  </a:cubicBezTo>
                  <a:close/>
                  <a:moveTo>
                    <a:pt x="30" y="110"/>
                  </a:moveTo>
                  <a:cubicBezTo>
                    <a:pt x="29" y="108"/>
                    <a:pt x="29" y="108"/>
                    <a:pt x="29" y="108"/>
                  </a:cubicBezTo>
                  <a:cubicBezTo>
                    <a:pt x="26" y="108"/>
                    <a:pt x="26" y="108"/>
                    <a:pt x="26" y="108"/>
                  </a:cubicBezTo>
                  <a:cubicBezTo>
                    <a:pt x="25" y="110"/>
                    <a:pt x="25" y="110"/>
                    <a:pt x="25" y="110"/>
                  </a:cubicBezTo>
                  <a:cubicBezTo>
                    <a:pt x="23" y="110"/>
                    <a:pt x="23" y="110"/>
                    <a:pt x="23" y="110"/>
                  </a:cubicBezTo>
                  <a:cubicBezTo>
                    <a:pt x="26" y="99"/>
                    <a:pt x="26" y="99"/>
                    <a:pt x="26" y="99"/>
                  </a:cubicBezTo>
                  <a:cubicBezTo>
                    <a:pt x="29" y="99"/>
                    <a:pt x="29" y="99"/>
                    <a:pt x="29" y="99"/>
                  </a:cubicBezTo>
                  <a:cubicBezTo>
                    <a:pt x="33" y="110"/>
                    <a:pt x="33" y="110"/>
                    <a:pt x="33" y="110"/>
                  </a:cubicBezTo>
                  <a:lnTo>
                    <a:pt x="30" y="110"/>
                  </a:lnTo>
                  <a:close/>
                  <a:moveTo>
                    <a:pt x="37" y="111"/>
                  </a:moveTo>
                  <a:cubicBezTo>
                    <a:pt x="36" y="111"/>
                    <a:pt x="34" y="110"/>
                    <a:pt x="34" y="110"/>
                  </a:cubicBezTo>
                  <a:cubicBezTo>
                    <a:pt x="34" y="108"/>
                    <a:pt x="34" y="108"/>
                    <a:pt x="34" y="108"/>
                  </a:cubicBezTo>
                  <a:cubicBezTo>
                    <a:pt x="35" y="108"/>
                    <a:pt x="36" y="108"/>
                    <a:pt x="37" y="108"/>
                  </a:cubicBezTo>
                  <a:cubicBezTo>
                    <a:pt x="38" y="108"/>
                    <a:pt x="39" y="108"/>
                    <a:pt x="39" y="107"/>
                  </a:cubicBezTo>
                  <a:cubicBezTo>
                    <a:pt x="39" y="107"/>
                    <a:pt x="38" y="106"/>
                    <a:pt x="37" y="106"/>
                  </a:cubicBezTo>
                  <a:cubicBezTo>
                    <a:pt x="35" y="105"/>
                    <a:pt x="34" y="104"/>
                    <a:pt x="34" y="102"/>
                  </a:cubicBezTo>
                  <a:cubicBezTo>
                    <a:pt x="34" y="101"/>
                    <a:pt x="35" y="99"/>
                    <a:pt x="38" y="99"/>
                  </a:cubicBezTo>
                  <a:cubicBezTo>
                    <a:pt x="39" y="99"/>
                    <a:pt x="40" y="99"/>
                    <a:pt x="41" y="100"/>
                  </a:cubicBezTo>
                  <a:cubicBezTo>
                    <a:pt x="40" y="102"/>
                    <a:pt x="40" y="102"/>
                    <a:pt x="40" y="102"/>
                  </a:cubicBezTo>
                  <a:cubicBezTo>
                    <a:pt x="40" y="101"/>
                    <a:pt x="39" y="101"/>
                    <a:pt x="38" y="101"/>
                  </a:cubicBezTo>
                  <a:cubicBezTo>
                    <a:pt x="37" y="101"/>
                    <a:pt x="36" y="102"/>
                    <a:pt x="36" y="102"/>
                  </a:cubicBezTo>
                  <a:cubicBezTo>
                    <a:pt x="36" y="103"/>
                    <a:pt x="37" y="103"/>
                    <a:pt x="38" y="104"/>
                  </a:cubicBezTo>
                  <a:cubicBezTo>
                    <a:pt x="40" y="105"/>
                    <a:pt x="41" y="106"/>
                    <a:pt x="41" y="107"/>
                  </a:cubicBezTo>
                  <a:cubicBezTo>
                    <a:pt x="41" y="109"/>
                    <a:pt x="40" y="111"/>
                    <a:pt x="37" y="111"/>
                  </a:cubicBezTo>
                  <a:close/>
                  <a:moveTo>
                    <a:pt x="46" y="111"/>
                  </a:moveTo>
                  <a:cubicBezTo>
                    <a:pt x="44" y="111"/>
                    <a:pt x="43" y="110"/>
                    <a:pt x="43" y="110"/>
                  </a:cubicBezTo>
                  <a:cubicBezTo>
                    <a:pt x="43" y="108"/>
                    <a:pt x="43" y="108"/>
                    <a:pt x="43" y="108"/>
                  </a:cubicBezTo>
                  <a:cubicBezTo>
                    <a:pt x="44" y="108"/>
                    <a:pt x="45" y="108"/>
                    <a:pt x="46" y="108"/>
                  </a:cubicBezTo>
                  <a:cubicBezTo>
                    <a:pt x="47" y="108"/>
                    <a:pt x="48" y="108"/>
                    <a:pt x="48" y="107"/>
                  </a:cubicBezTo>
                  <a:cubicBezTo>
                    <a:pt x="48" y="107"/>
                    <a:pt x="47" y="106"/>
                    <a:pt x="46" y="106"/>
                  </a:cubicBezTo>
                  <a:cubicBezTo>
                    <a:pt x="44" y="105"/>
                    <a:pt x="43" y="104"/>
                    <a:pt x="43" y="102"/>
                  </a:cubicBezTo>
                  <a:cubicBezTo>
                    <a:pt x="43" y="101"/>
                    <a:pt x="44" y="99"/>
                    <a:pt x="47" y="99"/>
                  </a:cubicBezTo>
                  <a:cubicBezTo>
                    <a:pt x="48" y="99"/>
                    <a:pt x="49" y="99"/>
                    <a:pt x="50" y="100"/>
                  </a:cubicBezTo>
                  <a:cubicBezTo>
                    <a:pt x="49" y="102"/>
                    <a:pt x="49" y="102"/>
                    <a:pt x="49" y="102"/>
                  </a:cubicBezTo>
                  <a:cubicBezTo>
                    <a:pt x="49" y="101"/>
                    <a:pt x="48" y="101"/>
                    <a:pt x="47" y="101"/>
                  </a:cubicBezTo>
                  <a:cubicBezTo>
                    <a:pt x="46" y="101"/>
                    <a:pt x="45" y="102"/>
                    <a:pt x="45" y="102"/>
                  </a:cubicBezTo>
                  <a:cubicBezTo>
                    <a:pt x="45" y="103"/>
                    <a:pt x="46" y="103"/>
                    <a:pt x="47" y="104"/>
                  </a:cubicBezTo>
                  <a:cubicBezTo>
                    <a:pt x="49" y="105"/>
                    <a:pt x="50" y="106"/>
                    <a:pt x="50" y="107"/>
                  </a:cubicBezTo>
                  <a:cubicBezTo>
                    <a:pt x="50" y="109"/>
                    <a:pt x="49" y="111"/>
                    <a:pt x="46" y="111"/>
                  </a:cubicBezTo>
                  <a:close/>
                  <a:moveTo>
                    <a:pt x="59" y="105"/>
                  </a:moveTo>
                  <a:cubicBezTo>
                    <a:pt x="58" y="106"/>
                    <a:pt x="57" y="106"/>
                    <a:pt x="55" y="106"/>
                  </a:cubicBezTo>
                  <a:cubicBezTo>
                    <a:pt x="55" y="106"/>
                    <a:pt x="55" y="106"/>
                    <a:pt x="54" y="106"/>
                  </a:cubicBezTo>
                  <a:cubicBezTo>
                    <a:pt x="54" y="110"/>
                    <a:pt x="54" y="110"/>
                    <a:pt x="54" y="110"/>
                  </a:cubicBezTo>
                  <a:cubicBezTo>
                    <a:pt x="52" y="110"/>
                    <a:pt x="52" y="110"/>
                    <a:pt x="52" y="110"/>
                  </a:cubicBezTo>
                  <a:cubicBezTo>
                    <a:pt x="52" y="99"/>
                    <a:pt x="52" y="99"/>
                    <a:pt x="52" y="99"/>
                  </a:cubicBezTo>
                  <a:cubicBezTo>
                    <a:pt x="53" y="99"/>
                    <a:pt x="54" y="99"/>
                    <a:pt x="55" y="99"/>
                  </a:cubicBezTo>
                  <a:cubicBezTo>
                    <a:pt x="57" y="99"/>
                    <a:pt x="58" y="99"/>
                    <a:pt x="59" y="100"/>
                  </a:cubicBezTo>
                  <a:cubicBezTo>
                    <a:pt x="59" y="101"/>
                    <a:pt x="60" y="102"/>
                    <a:pt x="60" y="103"/>
                  </a:cubicBezTo>
                  <a:cubicBezTo>
                    <a:pt x="60" y="104"/>
                    <a:pt x="60" y="105"/>
                    <a:pt x="59" y="105"/>
                  </a:cubicBezTo>
                  <a:close/>
                  <a:moveTo>
                    <a:pt x="66" y="111"/>
                  </a:moveTo>
                  <a:cubicBezTo>
                    <a:pt x="63" y="111"/>
                    <a:pt x="61" y="108"/>
                    <a:pt x="61" y="105"/>
                  </a:cubicBezTo>
                  <a:cubicBezTo>
                    <a:pt x="61" y="102"/>
                    <a:pt x="63" y="99"/>
                    <a:pt x="66" y="99"/>
                  </a:cubicBezTo>
                  <a:cubicBezTo>
                    <a:pt x="70" y="99"/>
                    <a:pt x="72" y="102"/>
                    <a:pt x="72" y="105"/>
                  </a:cubicBezTo>
                  <a:cubicBezTo>
                    <a:pt x="72" y="108"/>
                    <a:pt x="69" y="111"/>
                    <a:pt x="66" y="111"/>
                  </a:cubicBezTo>
                  <a:close/>
                  <a:moveTo>
                    <a:pt x="79" y="110"/>
                  </a:moveTo>
                  <a:cubicBezTo>
                    <a:pt x="79" y="110"/>
                    <a:pt x="79" y="109"/>
                    <a:pt x="78" y="108"/>
                  </a:cubicBezTo>
                  <a:cubicBezTo>
                    <a:pt x="78" y="106"/>
                    <a:pt x="78" y="106"/>
                    <a:pt x="77" y="106"/>
                  </a:cubicBezTo>
                  <a:cubicBezTo>
                    <a:pt x="76" y="106"/>
                    <a:pt x="76" y="106"/>
                    <a:pt x="76" y="106"/>
                  </a:cubicBezTo>
                  <a:cubicBezTo>
                    <a:pt x="76" y="110"/>
                    <a:pt x="76" y="110"/>
                    <a:pt x="76" y="110"/>
                  </a:cubicBezTo>
                  <a:cubicBezTo>
                    <a:pt x="73" y="110"/>
                    <a:pt x="73" y="110"/>
                    <a:pt x="73" y="110"/>
                  </a:cubicBezTo>
                  <a:cubicBezTo>
                    <a:pt x="73" y="99"/>
                    <a:pt x="73" y="99"/>
                    <a:pt x="73" y="99"/>
                  </a:cubicBezTo>
                  <a:cubicBezTo>
                    <a:pt x="74" y="99"/>
                    <a:pt x="75" y="99"/>
                    <a:pt x="77" y="99"/>
                  </a:cubicBezTo>
                  <a:cubicBezTo>
                    <a:pt x="78" y="99"/>
                    <a:pt x="79" y="99"/>
                    <a:pt x="80" y="100"/>
                  </a:cubicBezTo>
                  <a:cubicBezTo>
                    <a:pt x="81" y="101"/>
                    <a:pt x="81" y="101"/>
                    <a:pt x="81" y="102"/>
                  </a:cubicBezTo>
                  <a:cubicBezTo>
                    <a:pt x="81" y="104"/>
                    <a:pt x="80" y="105"/>
                    <a:pt x="79" y="105"/>
                  </a:cubicBezTo>
                  <a:cubicBezTo>
                    <a:pt x="79" y="105"/>
                    <a:pt x="79" y="105"/>
                    <a:pt x="79" y="105"/>
                  </a:cubicBezTo>
                  <a:cubicBezTo>
                    <a:pt x="80" y="105"/>
                    <a:pt x="80" y="106"/>
                    <a:pt x="81" y="107"/>
                  </a:cubicBezTo>
                  <a:cubicBezTo>
                    <a:pt x="81" y="108"/>
                    <a:pt x="81" y="110"/>
                    <a:pt x="82" y="110"/>
                  </a:cubicBezTo>
                  <a:lnTo>
                    <a:pt x="79" y="110"/>
                  </a:lnTo>
                  <a:close/>
                  <a:moveTo>
                    <a:pt x="91" y="101"/>
                  </a:moveTo>
                  <a:cubicBezTo>
                    <a:pt x="88" y="101"/>
                    <a:pt x="88" y="101"/>
                    <a:pt x="88" y="101"/>
                  </a:cubicBezTo>
                  <a:cubicBezTo>
                    <a:pt x="88" y="110"/>
                    <a:pt x="88" y="110"/>
                    <a:pt x="88" y="110"/>
                  </a:cubicBezTo>
                  <a:cubicBezTo>
                    <a:pt x="85" y="110"/>
                    <a:pt x="85" y="110"/>
                    <a:pt x="85" y="110"/>
                  </a:cubicBezTo>
                  <a:cubicBezTo>
                    <a:pt x="85" y="101"/>
                    <a:pt x="85" y="101"/>
                    <a:pt x="85" y="101"/>
                  </a:cubicBezTo>
                  <a:cubicBezTo>
                    <a:pt x="82" y="101"/>
                    <a:pt x="82" y="101"/>
                    <a:pt x="82" y="101"/>
                  </a:cubicBezTo>
                  <a:cubicBezTo>
                    <a:pt x="82" y="99"/>
                    <a:pt x="82" y="99"/>
                    <a:pt x="82" y="99"/>
                  </a:cubicBezTo>
                  <a:cubicBezTo>
                    <a:pt x="91" y="99"/>
                    <a:pt x="91" y="99"/>
                    <a:pt x="91" y="99"/>
                  </a:cubicBezTo>
                  <a:lnTo>
                    <a:pt x="91"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0" name="Freeform 31">
              <a:extLst>
                <a:ext uri="{FF2B5EF4-FFF2-40B4-BE49-F238E27FC236}">
                  <a16:creationId xmlns:a16="http://schemas.microsoft.com/office/drawing/2014/main" id="{E0DB8218-4817-47A1-9929-872F3437BB50}"/>
                </a:ext>
              </a:extLst>
            </p:cNvPr>
            <p:cNvSpPr>
              <a:spLocks/>
            </p:cNvSpPr>
            <p:nvPr/>
          </p:nvSpPr>
          <p:spPr bwMode="auto">
            <a:xfrm>
              <a:off x="4745038" y="1971675"/>
              <a:ext cx="11113" cy="11113"/>
            </a:xfrm>
            <a:custGeom>
              <a:avLst/>
              <a:gdLst>
                <a:gd name="T0" fmla="*/ 1 w 3"/>
                <a:gd name="T1" fmla="*/ 0 h 3"/>
                <a:gd name="T2" fmla="*/ 0 w 3"/>
                <a:gd name="T3" fmla="*/ 0 h 3"/>
                <a:gd name="T4" fmla="*/ 0 w 3"/>
                <a:gd name="T5" fmla="*/ 3 h 3"/>
                <a:gd name="T6" fmla="*/ 1 w 3"/>
                <a:gd name="T7" fmla="*/ 3 h 3"/>
                <a:gd name="T8" fmla="*/ 3 w 3"/>
                <a:gd name="T9" fmla="*/ 2 h 3"/>
                <a:gd name="T10" fmla="*/ 1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1" y="0"/>
                  </a:moveTo>
                  <a:cubicBezTo>
                    <a:pt x="0" y="0"/>
                    <a:pt x="0" y="0"/>
                    <a:pt x="0" y="0"/>
                  </a:cubicBezTo>
                  <a:cubicBezTo>
                    <a:pt x="0" y="3"/>
                    <a:pt x="0" y="3"/>
                    <a:pt x="0" y="3"/>
                  </a:cubicBezTo>
                  <a:cubicBezTo>
                    <a:pt x="1" y="3"/>
                    <a:pt x="1" y="3"/>
                    <a:pt x="1" y="3"/>
                  </a:cubicBezTo>
                  <a:cubicBezTo>
                    <a:pt x="2" y="3"/>
                    <a:pt x="3" y="3"/>
                    <a:pt x="3" y="2"/>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1" name="Oval 32">
              <a:extLst>
                <a:ext uri="{FF2B5EF4-FFF2-40B4-BE49-F238E27FC236}">
                  <a16:creationId xmlns:a16="http://schemas.microsoft.com/office/drawing/2014/main" id="{FDA79D29-29F2-485D-8707-F2B876A8E5D9}"/>
                </a:ext>
              </a:extLst>
            </p:cNvPr>
            <p:cNvSpPr>
              <a:spLocks noChangeArrowheads="1"/>
            </p:cNvSpPr>
            <p:nvPr/>
          </p:nvSpPr>
          <p:spPr bwMode="auto">
            <a:xfrm>
              <a:off x="4699001" y="1971675"/>
              <a:ext cx="19050"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2" name="Freeform 33">
              <a:extLst>
                <a:ext uri="{FF2B5EF4-FFF2-40B4-BE49-F238E27FC236}">
                  <a16:creationId xmlns:a16="http://schemas.microsoft.com/office/drawing/2014/main" id="{869AAF24-4EEB-450E-B4B7-A4CA54C6110B}"/>
                </a:ext>
              </a:extLst>
            </p:cNvPr>
            <p:cNvSpPr>
              <a:spLocks/>
            </p:cNvSpPr>
            <p:nvPr/>
          </p:nvSpPr>
          <p:spPr bwMode="auto">
            <a:xfrm>
              <a:off x="4699001" y="1844675"/>
              <a:ext cx="22225" cy="25400"/>
            </a:xfrm>
            <a:custGeom>
              <a:avLst/>
              <a:gdLst>
                <a:gd name="T0" fmla="*/ 0 w 6"/>
                <a:gd name="T1" fmla="*/ 7 h 7"/>
                <a:gd name="T2" fmla="*/ 6 w 6"/>
                <a:gd name="T3" fmla="*/ 2 h 7"/>
                <a:gd name="T4" fmla="*/ 3 w 6"/>
                <a:gd name="T5" fmla="*/ 0 h 7"/>
                <a:gd name="T6" fmla="*/ 0 w 6"/>
                <a:gd name="T7" fmla="*/ 7 h 7"/>
              </a:gdLst>
              <a:ahLst/>
              <a:cxnLst>
                <a:cxn ang="0">
                  <a:pos x="T0" y="T1"/>
                </a:cxn>
                <a:cxn ang="0">
                  <a:pos x="T2" y="T3"/>
                </a:cxn>
                <a:cxn ang="0">
                  <a:pos x="T4" y="T5"/>
                </a:cxn>
                <a:cxn ang="0">
                  <a:pos x="T6" y="T7"/>
                </a:cxn>
              </a:cxnLst>
              <a:rect l="0" t="0" r="r" b="b"/>
              <a:pathLst>
                <a:path w="6" h="7">
                  <a:moveTo>
                    <a:pt x="0" y="7"/>
                  </a:moveTo>
                  <a:cubicBezTo>
                    <a:pt x="2" y="5"/>
                    <a:pt x="4" y="4"/>
                    <a:pt x="6" y="2"/>
                  </a:cubicBezTo>
                  <a:cubicBezTo>
                    <a:pt x="5" y="1"/>
                    <a:pt x="4" y="1"/>
                    <a:pt x="3" y="0"/>
                  </a:cubicBezTo>
                  <a:cubicBezTo>
                    <a:pt x="2" y="2"/>
                    <a:pt x="1"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3" name="Freeform 34">
              <a:extLst>
                <a:ext uri="{FF2B5EF4-FFF2-40B4-BE49-F238E27FC236}">
                  <a16:creationId xmlns:a16="http://schemas.microsoft.com/office/drawing/2014/main" id="{0C6191D6-D122-4BAC-93ED-1FE6B8DA8E44}"/>
                </a:ext>
              </a:extLst>
            </p:cNvPr>
            <p:cNvSpPr>
              <a:spLocks/>
            </p:cNvSpPr>
            <p:nvPr/>
          </p:nvSpPr>
          <p:spPr bwMode="auto">
            <a:xfrm>
              <a:off x="4718051" y="1787525"/>
              <a:ext cx="38100" cy="49213"/>
            </a:xfrm>
            <a:custGeom>
              <a:avLst/>
              <a:gdLst>
                <a:gd name="T0" fmla="*/ 0 w 10"/>
                <a:gd name="T1" fmla="*/ 10 h 13"/>
                <a:gd name="T2" fmla="*/ 5 w 10"/>
                <a:gd name="T3" fmla="*/ 13 h 13"/>
                <a:gd name="T4" fmla="*/ 10 w 10"/>
                <a:gd name="T5" fmla="*/ 0 h 13"/>
                <a:gd name="T6" fmla="*/ 1 w 10"/>
                <a:gd name="T7" fmla="*/ 0 h 13"/>
                <a:gd name="T8" fmla="*/ 0 w 10"/>
                <a:gd name="T9" fmla="*/ 10 h 13"/>
              </a:gdLst>
              <a:ahLst/>
              <a:cxnLst>
                <a:cxn ang="0">
                  <a:pos x="T0" y="T1"/>
                </a:cxn>
                <a:cxn ang="0">
                  <a:pos x="T2" y="T3"/>
                </a:cxn>
                <a:cxn ang="0">
                  <a:pos x="T4" y="T5"/>
                </a:cxn>
                <a:cxn ang="0">
                  <a:pos x="T6" y="T7"/>
                </a:cxn>
                <a:cxn ang="0">
                  <a:pos x="T8" y="T9"/>
                </a:cxn>
              </a:cxnLst>
              <a:rect l="0" t="0" r="r" b="b"/>
              <a:pathLst>
                <a:path w="10" h="13">
                  <a:moveTo>
                    <a:pt x="0" y="10"/>
                  </a:moveTo>
                  <a:cubicBezTo>
                    <a:pt x="1" y="11"/>
                    <a:pt x="3" y="12"/>
                    <a:pt x="5" y="13"/>
                  </a:cubicBezTo>
                  <a:cubicBezTo>
                    <a:pt x="7" y="10"/>
                    <a:pt x="9" y="5"/>
                    <a:pt x="10" y="0"/>
                  </a:cubicBezTo>
                  <a:cubicBezTo>
                    <a:pt x="1" y="0"/>
                    <a:pt x="1" y="0"/>
                    <a:pt x="1" y="0"/>
                  </a:cubicBezTo>
                  <a:cubicBezTo>
                    <a:pt x="1" y="4"/>
                    <a:pt x="0" y="7"/>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4" name="Freeform 35">
              <a:extLst>
                <a:ext uri="{FF2B5EF4-FFF2-40B4-BE49-F238E27FC236}">
                  <a16:creationId xmlns:a16="http://schemas.microsoft.com/office/drawing/2014/main" id="{467F0238-8A8D-4F55-B476-CCF62BC8087C}"/>
                </a:ext>
              </a:extLst>
            </p:cNvPr>
            <p:cNvSpPr>
              <a:spLocks/>
            </p:cNvSpPr>
            <p:nvPr/>
          </p:nvSpPr>
          <p:spPr bwMode="auto">
            <a:xfrm>
              <a:off x="4556126" y="1971675"/>
              <a:ext cx="11113" cy="19050"/>
            </a:xfrm>
            <a:custGeom>
              <a:avLst/>
              <a:gdLst>
                <a:gd name="T0" fmla="*/ 2 w 3"/>
                <a:gd name="T1" fmla="*/ 0 h 5"/>
                <a:gd name="T2" fmla="*/ 1 w 3"/>
                <a:gd name="T3" fmla="*/ 0 h 5"/>
                <a:gd name="T4" fmla="*/ 1 w 3"/>
                <a:gd name="T5" fmla="*/ 2 h 5"/>
                <a:gd name="T6" fmla="*/ 0 w 3"/>
                <a:gd name="T7" fmla="*/ 5 h 5"/>
                <a:gd name="T8" fmla="*/ 3 w 3"/>
                <a:gd name="T9" fmla="*/ 5 h 5"/>
                <a:gd name="T10" fmla="*/ 2 w 3"/>
                <a:gd name="T11" fmla="*/ 2 h 5"/>
                <a:gd name="T12" fmla="*/ 2 w 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2" y="0"/>
                  </a:moveTo>
                  <a:cubicBezTo>
                    <a:pt x="1" y="0"/>
                    <a:pt x="1" y="0"/>
                    <a:pt x="1" y="0"/>
                  </a:cubicBezTo>
                  <a:cubicBezTo>
                    <a:pt x="1" y="1"/>
                    <a:pt x="1" y="2"/>
                    <a:pt x="1" y="2"/>
                  </a:cubicBezTo>
                  <a:cubicBezTo>
                    <a:pt x="0" y="5"/>
                    <a:pt x="0" y="5"/>
                    <a:pt x="0" y="5"/>
                  </a:cubicBezTo>
                  <a:cubicBezTo>
                    <a:pt x="3" y="5"/>
                    <a:pt x="3" y="5"/>
                    <a:pt x="3" y="5"/>
                  </a:cubicBezTo>
                  <a:cubicBezTo>
                    <a:pt x="2" y="2"/>
                    <a:pt x="2" y="2"/>
                    <a:pt x="2" y="2"/>
                  </a:cubicBezTo>
                  <a:cubicBezTo>
                    <a:pt x="2" y="2"/>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5" name="Freeform 36">
              <a:extLst>
                <a:ext uri="{FF2B5EF4-FFF2-40B4-BE49-F238E27FC236}">
                  <a16:creationId xmlns:a16="http://schemas.microsoft.com/office/drawing/2014/main" id="{9D0AC2EA-A1B3-4C7A-8586-2D4FA4419CA7}"/>
                </a:ext>
              </a:extLst>
            </p:cNvPr>
            <p:cNvSpPr>
              <a:spLocks/>
            </p:cNvSpPr>
            <p:nvPr/>
          </p:nvSpPr>
          <p:spPr bwMode="auto">
            <a:xfrm>
              <a:off x="4522788" y="1971675"/>
              <a:ext cx="11113" cy="15875"/>
            </a:xfrm>
            <a:custGeom>
              <a:avLst/>
              <a:gdLst>
                <a:gd name="T0" fmla="*/ 1 w 3"/>
                <a:gd name="T1" fmla="*/ 0 h 4"/>
                <a:gd name="T2" fmla="*/ 0 w 3"/>
                <a:gd name="T3" fmla="*/ 0 h 4"/>
                <a:gd name="T4" fmla="*/ 0 w 3"/>
                <a:gd name="T5" fmla="*/ 3 h 4"/>
                <a:gd name="T6" fmla="*/ 1 w 3"/>
                <a:gd name="T7" fmla="*/ 4 h 4"/>
                <a:gd name="T8" fmla="*/ 3 w 3"/>
                <a:gd name="T9" fmla="*/ 2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0"/>
                    <a:pt x="0" y="0"/>
                    <a:pt x="0" y="0"/>
                  </a:cubicBezTo>
                  <a:cubicBezTo>
                    <a:pt x="0" y="3"/>
                    <a:pt x="0" y="3"/>
                    <a:pt x="0" y="3"/>
                  </a:cubicBezTo>
                  <a:cubicBezTo>
                    <a:pt x="0" y="4"/>
                    <a:pt x="1" y="4"/>
                    <a:pt x="1" y="4"/>
                  </a:cubicBezTo>
                  <a:cubicBezTo>
                    <a:pt x="2" y="4"/>
                    <a:pt x="3" y="3"/>
                    <a:pt x="3" y="2"/>
                  </a:cubicBezTo>
                  <a:cubicBezTo>
                    <a:pt x="3" y="1"/>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grpSp>
      <p:grpSp>
        <p:nvGrpSpPr>
          <p:cNvPr id="10" name="组合 9">
            <a:extLst>
              <a:ext uri="{FF2B5EF4-FFF2-40B4-BE49-F238E27FC236}">
                <a16:creationId xmlns:a16="http://schemas.microsoft.com/office/drawing/2014/main" id="{70852CB2-5501-45B6-B761-59A47773DE49}"/>
              </a:ext>
            </a:extLst>
          </p:cNvPr>
          <p:cNvGrpSpPr/>
          <p:nvPr/>
        </p:nvGrpSpPr>
        <p:grpSpPr>
          <a:xfrm>
            <a:off x="6373396" y="2704528"/>
            <a:ext cx="4658627" cy="1169552"/>
            <a:chOff x="6208295" y="2739030"/>
            <a:chExt cx="4658627" cy="1169551"/>
          </a:xfrm>
        </p:grpSpPr>
        <p:sp>
          <p:nvSpPr>
            <p:cNvPr id="24" name="出自【趣你的PPT】(微信:qunideppt)：最优质的PPT资源库">
              <a:extLst>
                <a:ext uri="{FF2B5EF4-FFF2-40B4-BE49-F238E27FC236}">
                  <a16:creationId xmlns:a16="http://schemas.microsoft.com/office/drawing/2014/main" id="{74E4C262-4C36-4D95-9F5B-DB223CCD90E3}"/>
                </a:ext>
              </a:extLst>
            </p:cNvPr>
            <p:cNvSpPr txBox="1">
              <a:spLocks noChangeArrowheads="1"/>
            </p:cNvSpPr>
            <p:nvPr/>
          </p:nvSpPr>
          <p:spPr bwMode="auto">
            <a:xfrm>
              <a:off x="6208295" y="2739030"/>
              <a:ext cx="465862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dist" defTabSz="914377"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4800" b="1" dirty="0">
                  <a:solidFill>
                    <a:srgbClr val="284760"/>
                  </a:solidFill>
                  <a:latin typeface="微软雅黑" panose="020B0503020204020204" pitchFamily="34" charset="-122"/>
                  <a:ea typeface="微软雅黑" panose="020B0503020204020204" pitchFamily="34" charset="-122"/>
                </a:rPr>
                <a:t>毕设目标</a:t>
              </a:r>
              <a:endParaRPr kumimoji="0" lang="zh-CN" altLang="en-US" sz="4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endParaRPr>
            </a:p>
          </p:txBody>
        </p:sp>
        <p:sp>
          <p:nvSpPr>
            <p:cNvPr id="5" name="文本框 4">
              <a:extLst>
                <a:ext uri="{FF2B5EF4-FFF2-40B4-BE49-F238E27FC236}">
                  <a16:creationId xmlns:a16="http://schemas.microsoft.com/office/drawing/2014/main" id="{2CD65A0D-36A8-4587-823E-8B815E5F12C9}"/>
                </a:ext>
              </a:extLst>
            </p:cNvPr>
            <p:cNvSpPr txBox="1"/>
            <p:nvPr/>
          </p:nvSpPr>
          <p:spPr>
            <a:xfrm>
              <a:off x="6248139" y="3570027"/>
              <a:ext cx="4578938" cy="338554"/>
            </a:xfrm>
            <a:prstGeom prst="rect">
              <a:avLst/>
            </a:prstGeom>
            <a:noFill/>
          </p:spPr>
          <p:txBody>
            <a:bodyPr wrap="square" rtlCol="0">
              <a:spAutoFit/>
            </a:bodyPr>
            <a:lstStyle/>
            <a:p>
              <a:pPr marL="0" marR="0" lvl="0" indent="0" algn="dist" defTabSz="9143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endParaRPr>
            </a:p>
          </p:txBody>
        </p:sp>
        <p:cxnSp>
          <p:nvCxnSpPr>
            <p:cNvPr id="8" name="直接连接符 7">
              <a:extLst>
                <a:ext uri="{FF2B5EF4-FFF2-40B4-BE49-F238E27FC236}">
                  <a16:creationId xmlns:a16="http://schemas.microsoft.com/office/drawing/2014/main" id="{E432F289-C0AE-4049-B7B4-819E6BDE6D6C}"/>
                </a:ext>
              </a:extLst>
            </p:cNvPr>
            <p:cNvCxnSpPr>
              <a:cxnSpLocks/>
            </p:cNvCxnSpPr>
            <p:nvPr/>
          </p:nvCxnSpPr>
          <p:spPr>
            <a:xfrm>
              <a:off x="6334303" y="3570027"/>
              <a:ext cx="4406610" cy="0"/>
            </a:xfrm>
            <a:prstGeom prst="line">
              <a:avLst/>
            </a:prstGeom>
            <a:ln>
              <a:solidFill>
                <a:srgbClr val="284760"/>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9A16B62B-A16E-4684-9336-27EFF991E920}"/>
              </a:ext>
            </a:extLst>
          </p:cNvPr>
          <p:cNvGrpSpPr/>
          <p:nvPr/>
        </p:nvGrpSpPr>
        <p:grpSpPr>
          <a:xfrm>
            <a:off x="8205822" y="4127501"/>
            <a:ext cx="993775" cy="139700"/>
            <a:chOff x="7696200" y="3987800"/>
            <a:chExt cx="993775" cy="139700"/>
          </a:xfrm>
        </p:grpSpPr>
        <p:sp>
          <p:nvSpPr>
            <p:cNvPr id="11" name="椭圆 10">
              <a:extLst>
                <a:ext uri="{FF2B5EF4-FFF2-40B4-BE49-F238E27FC236}">
                  <a16:creationId xmlns:a16="http://schemas.microsoft.com/office/drawing/2014/main" id="{76CA1DD1-6528-4A32-91FD-D4523DF114CC}"/>
                </a:ext>
              </a:extLst>
            </p:cNvPr>
            <p:cNvSpPr/>
            <p:nvPr/>
          </p:nvSpPr>
          <p:spPr>
            <a:xfrm>
              <a:off x="7696200" y="3987800"/>
              <a:ext cx="139700" cy="139700"/>
            </a:xfrm>
            <a:prstGeom prst="ellipse">
              <a:avLst/>
            </a:pr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6" name="椭圆 55">
              <a:extLst>
                <a:ext uri="{FF2B5EF4-FFF2-40B4-BE49-F238E27FC236}">
                  <a16:creationId xmlns:a16="http://schemas.microsoft.com/office/drawing/2014/main" id="{924C6069-D240-4145-8CD8-DFF39BBB1D6F}"/>
                </a:ext>
              </a:extLst>
            </p:cNvPr>
            <p:cNvSpPr/>
            <p:nvPr/>
          </p:nvSpPr>
          <p:spPr>
            <a:xfrm>
              <a:off x="8123238" y="3987800"/>
              <a:ext cx="139700" cy="139700"/>
            </a:xfrm>
            <a:prstGeom prst="ellipse">
              <a:avLst/>
            </a:pr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 name="椭圆 56">
              <a:extLst>
                <a:ext uri="{FF2B5EF4-FFF2-40B4-BE49-F238E27FC236}">
                  <a16:creationId xmlns:a16="http://schemas.microsoft.com/office/drawing/2014/main" id="{88294E21-7FFD-4660-977D-7F1C69A2F091}"/>
                </a:ext>
              </a:extLst>
            </p:cNvPr>
            <p:cNvSpPr/>
            <p:nvPr/>
          </p:nvSpPr>
          <p:spPr>
            <a:xfrm>
              <a:off x="8550275" y="3987800"/>
              <a:ext cx="139700" cy="139700"/>
            </a:xfrm>
            <a:prstGeom prst="ellipse">
              <a:avLst/>
            </a:pr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3867500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440726" y="433234"/>
            <a:ext cx="11310547" cy="5991532"/>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lnSpc>
                <a:spcPct val="150000"/>
              </a:lnSpc>
              <a:defRPr/>
            </a:pPr>
            <a:endParaRPr lang="zh-CN" altLang="en-US" sz="2400" b="1" dirty="0">
              <a:solidFill>
                <a:srgbClr val="284760"/>
              </a:solidFill>
              <a:latin typeface="微软雅黑" panose="020B0503020204020204" pitchFamily="34" charset="-122"/>
              <a:ea typeface="微软雅黑" panose="020B0503020204020204" pitchFamily="34" charset="-122"/>
            </a:endParaRPr>
          </a:p>
          <a:p>
            <a:pPr marR="0" lvl="0" indent="0" defTabSz="914377" fontAlgn="auto">
              <a:lnSpc>
                <a:spcPct val="150000"/>
              </a:lnSpc>
              <a:spcBef>
                <a:spcPts val="0"/>
              </a:spcBef>
              <a:spcAft>
                <a:spcPts val="0"/>
              </a:spcAft>
              <a:buClrTx/>
              <a:buSzTx/>
              <a:buFontTx/>
              <a:buNone/>
              <a:tabLst/>
              <a:defRPr/>
            </a:pPr>
            <a:endParaRPr lang="en-US" altLang="zh-CN" sz="2400" b="1" dirty="0">
              <a:solidFill>
                <a:srgbClr val="284760"/>
              </a:solidFill>
              <a:latin typeface="微软雅黑" panose="020B0503020204020204" pitchFamily="34" charset="-122"/>
              <a:ea typeface="微软雅黑" panose="020B0503020204020204" pitchFamily="34" charset="-122"/>
            </a:endParaRPr>
          </a:p>
          <a:p>
            <a:pPr marR="0" lvl="0" indent="0" defTabSz="914377" fontAlgn="auto">
              <a:lnSpc>
                <a:spcPct val="150000"/>
              </a:lnSpc>
              <a:spcBef>
                <a:spcPts val="0"/>
              </a:spcBef>
              <a:spcAft>
                <a:spcPts val="0"/>
              </a:spcAft>
              <a:buClrTx/>
              <a:buSzTx/>
              <a:buFontTx/>
              <a:buNone/>
              <a:tabLst/>
              <a:defRPr/>
            </a:pPr>
            <a:r>
              <a:rPr lang="zh-CN" altLang="en-US" sz="2000" dirty="0">
                <a:solidFill>
                  <a:srgbClr val="284760"/>
                </a:solidFill>
                <a:latin typeface="微软雅黑" panose="020B0503020204020204" pitchFamily="34" charset="-122"/>
                <a:ea typeface="微软雅黑" panose="020B0503020204020204" pitchFamily="34" charset="-122"/>
              </a:rPr>
              <a:t>为了助力华侨大学华文学院教师实现日常教学的数字化转型，同时引入智能化教学技术，本课题研发面向海外留学生的预科智能学习系统</a:t>
            </a:r>
            <a:r>
              <a:rPr lang="en-US" altLang="zh-CN" sz="2000" dirty="0">
                <a:solidFill>
                  <a:srgbClr val="284760"/>
                </a:solidFill>
                <a:latin typeface="微软雅黑" panose="020B0503020204020204" pitchFamily="34" charset="-122"/>
                <a:ea typeface="微软雅黑" panose="020B0503020204020204" pitchFamily="34" charset="-122"/>
              </a:rPr>
              <a:t>—“</a:t>
            </a:r>
            <a:r>
              <a:rPr lang="zh-CN" altLang="en-US" sz="2000" dirty="0">
                <a:solidFill>
                  <a:srgbClr val="284760"/>
                </a:solidFill>
                <a:latin typeface="微软雅黑" panose="020B0503020204020204" pitchFamily="34" charset="-122"/>
                <a:ea typeface="微软雅黑" panose="020B0503020204020204" pitchFamily="34" charset="-122"/>
              </a:rPr>
              <a:t>学在华大”。</a:t>
            </a:r>
          </a:p>
          <a:p>
            <a:pPr marR="0" lvl="0" indent="0" defTabSz="914377" fontAlgn="auto">
              <a:lnSpc>
                <a:spcPct val="150000"/>
              </a:lnSpc>
              <a:spcBef>
                <a:spcPts val="0"/>
              </a:spcBef>
              <a:spcAft>
                <a:spcPts val="0"/>
              </a:spcAft>
              <a:buClrTx/>
              <a:buSzTx/>
              <a:buFontTx/>
              <a:buNone/>
              <a:tabLst/>
              <a:defRPr/>
            </a:pPr>
            <a:r>
              <a:rPr lang="zh-CN" altLang="en-US" sz="2000" dirty="0">
                <a:solidFill>
                  <a:srgbClr val="284760"/>
                </a:solidFill>
                <a:latin typeface="微软雅黑" panose="020B0503020204020204" pitchFamily="34" charset="-122"/>
                <a:ea typeface="微软雅黑" panose="020B0503020204020204" pitchFamily="34" charset="-122"/>
              </a:rPr>
              <a:t>该系统的主要任务是实现以下两方面功能：</a:t>
            </a:r>
          </a:p>
          <a:p>
            <a:pPr marR="0" lvl="0" indent="0" defTabSz="914377" fontAlgn="auto">
              <a:lnSpc>
                <a:spcPct val="150000"/>
              </a:lnSpc>
              <a:spcBef>
                <a:spcPts val="0"/>
              </a:spcBef>
              <a:spcAft>
                <a:spcPts val="0"/>
              </a:spcAft>
              <a:buClrTx/>
              <a:buSzTx/>
              <a:buFontTx/>
              <a:buNone/>
              <a:tabLst/>
              <a:defRPr/>
            </a:pPr>
            <a:r>
              <a:rPr lang="zh-CN" altLang="en-US" sz="2000" dirty="0">
                <a:solidFill>
                  <a:srgbClr val="284760"/>
                </a:solidFill>
                <a:latin typeface="微软雅黑" panose="020B0503020204020204" pitchFamily="34" charset="-122"/>
                <a:ea typeface="微软雅黑" panose="020B0503020204020204" pitchFamily="34" charset="-122"/>
              </a:rPr>
              <a:t>（</a:t>
            </a:r>
            <a:r>
              <a:rPr lang="en-US" altLang="zh-CN" sz="2000" dirty="0">
                <a:solidFill>
                  <a:srgbClr val="284760"/>
                </a:solidFill>
                <a:latin typeface="微软雅黑" panose="020B0503020204020204" pitchFamily="34" charset="-122"/>
                <a:ea typeface="微软雅黑" panose="020B0503020204020204" pitchFamily="34" charset="-122"/>
              </a:rPr>
              <a:t>1</a:t>
            </a:r>
            <a:r>
              <a:rPr lang="zh-CN" altLang="en-US" sz="2000" dirty="0">
                <a:solidFill>
                  <a:srgbClr val="284760"/>
                </a:solidFill>
                <a:latin typeface="微软雅黑" panose="020B0503020204020204" pitchFamily="34" charset="-122"/>
                <a:ea typeface="微软雅黑" panose="020B0503020204020204" pitchFamily="34" charset="-122"/>
              </a:rPr>
              <a:t>）教师能够通过网页端进行题库的编辑、试卷的组建、试题的批阅、做题结果的分析、并能了解每位学生的做题情况。</a:t>
            </a:r>
            <a:endParaRPr lang="en-US" altLang="zh-CN" sz="2000" dirty="0">
              <a:solidFill>
                <a:srgbClr val="284760"/>
              </a:solidFill>
              <a:latin typeface="微软雅黑" panose="020B0503020204020204" pitchFamily="34" charset="-122"/>
              <a:ea typeface="微软雅黑" panose="020B0503020204020204" pitchFamily="34" charset="-122"/>
            </a:endParaRPr>
          </a:p>
          <a:p>
            <a:pPr marR="0" lvl="0" indent="0" defTabSz="914377" fontAlgn="auto">
              <a:lnSpc>
                <a:spcPct val="150000"/>
              </a:lnSpc>
              <a:spcBef>
                <a:spcPts val="0"/>
              </a:spcBef>
              <a:spcAft>
                <a:spcPts val="0"/>
              </a:spcAft>
              <a:buClrTx/>
              <a:buSzTx/>
              <a:buFontTx/>
              <a:buNone/>
              <a:tabLst/>
              <a:defRPr/>
            </a:pPr>
            <a:r>
              <a:rPr lang="zh-CN" altLang="en-US" sz="2000" dirty="0">
                <a:solidFill>
                  <a:srgbClr val="284760"/>
                </a:solidFill>
                <a:latin typeface="微软雅黑" panose="020B0503020204020204" pitchFamily="34" charset="-122"/>
                <a:ea typeface="微软雅黑" panose="020B0503020204020204" pitchFamily="34" charset="-122"/>
              </a:rPr>
              <a:t>（</a:t>
            </a:r>
            <a:r>
              <a:rPr lang="en-US" altLang="zh-CN" sz="2000" dirty="0">
                <a:solidFill>
                  <a:srgbClr val="284760"/>
                </a:solidFill>
                <a:latin typeface="微软雅黑" panose="020B0503020204020204" pitchFamily="34" charset="-122"/>
                <a:ea typeface="微软雅黑" panose="020B0503020204020204" pitchFamily="34" charset="-122"/>
              </a:rPr>
              <a:t>2</a:t>
            </a:r>
            <a:r>
              <a:rPr lang="zh-CN" altLang="en-US" sz="2000" dirty="0">
                <a:solidFill>
                  <a:srgbClr val="284760"/>
                </a:solidFill>
                <a:latin typeface="微软雅黑" panose="020B0503020204020204" pitchFamily="34" charset="-122"/>
                <a:ea typeface="微软雅黑" panose="020B0503020204020204" pitchFamily="34" charset="-122"/>
              </a:rPr>
              <a:t>）学生能够通过手机端进行学习、做题、并获得有个性化的智能练习推送。主要分为三个模块：课程、发现、个人中心。</a:t>
            </a:r>
            <a:endParaRPr lang="en-US" altLang="zh-CN" sz="2000" dirty="0">
              <a:solidFill>
                <a:srgbClr val="284760"/>
              </a:solidFill>
              <a:latin typeface="微软雅黑" panose="020B0503020204020204" pitchFamily="34" charset="-122"/>
              <a:ea typeface="微软雅黑" panose="020B0503020204020204" pitchFamily="34" charset="-122"/>
            </a:endParaRPr>
          </a:p>
          <a:p>
            <a:pPr marR="0" lvl="0" indent="0" defTabSz="914377" fontAlgn="auto">
              <a:lnSpc>
                <a:spcPct val="150000"/>
              </a:lnSpc>
              <a:spcBef>
                <a:spcPts val="0"/>
              </a:spcBef>
              <a:spcAft>
                <a:spcPts val="0"/>
              </a:spcAft>
              <a:buClrTx/>
              <a:buSzTx/>
              <a:buFontTx/>
              <a:buNone/>
              <a:tabLst/>
              <a:defRPr/>
            </a:pPr>
            <a:r>
              <a:rPr lang="zh-CN" altLang="en-US" sz="2000" dirty="0">
                <a:solidFill>
                  <a:srgbClr val="284760"/>
                </a:solidFill>
                <a:latin typeface="微软雅黑" panose="020B0503020204020204" pitchFamily="34" charset="-122"/>
                <a:ea typeface="微软雅黑" panose="020B0503020204020204" pitchFamily="34" charset="-122"/>
              </a:rPr>
              <a:t>本课题侧重于：学生端。</a:t>
            </a:r>
          </a:p>
          <a:p>
            <a:pPr marR="0" lvl="0" indent="0" defTabSz="914377" fontAlgn="auto">
              <a:lnSpc>
                <a:spcPct val="150000"/>
              </a:lnSpc>
              <a:spcBef>
                <a:spcPts val="0"/>
              </a:spcBef>
              <a:spcAft>
                <a:spcPts val="0"/>
              </a:spcAft>
              <a:buClrTx/>
              <a:buSzTx/>
              <a:buFontTx/>
              <a:buNone/>
              <a:tabLst/>
              <a:defRPr/>
            </a:pPr>
            <a:endParaRPr lang="zh-CN" altLang="en-US" sz="24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743123" y="568863"/>
            <a:ext cx="521243" cy="521243"/>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a:off x="590723" y="1225732"/>
            <a:ext cx="11010556" cy="0"/>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1307385" y="567874"/>
            <a:ext cx="32532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377"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毕设目标</a:t>
            </a:r>
          </a:p>
        </p:txBody>
      </p:sp>
    </p:spTree>
    <p:extLst>
      <p:ext uri="{BB962C8B-B14F-4D97-AF65-F5344CB8AC3E}">
        <p14:creationId xmlns:p14="http://schemas.microsoft.com/office/powerpoint/2010/main" val="2933612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97E4461-F0B0-4053-9A52-00EEBABC8BC3}"/>
              </a:ext>
            </a:extLst>
          </p:cNvPr>
          <p:cNvGrpSpPr/>
          <p:nvPr/>
        </p:nvGrpSpPr>
        <p:grpSpPr>
          <a:xfrm rot="5400000">
            <a:off x="-704856" y="704851"/>
            <a:ext cx="6858007" cy="5448303"/>
            <a:chOff x="-2" y="1409699"/>
            <a:chExt cx="12192002" cy="5448302"/>
          </a:xfrm>
        </p:grpSpPr>
        <p:sp>
          <p:nvSpPr>
            <p:cNvPr id="19" name="任意多边形: 形状 18">
              <a:extLst>
                <a:ext uri="{FF2B5EF4-FFF2-40B4-BE49-F238E27FC236}">
                  <a16:creationId xmlns:a16="http://schemas.microsoft.com/office/drawing/2014/main" id="{4599AA1C-2988-42C4-B5A8-F5CD3CAD69AD}"/>
                </a:ext>
              </a:extLst>
            </p:cNvPr>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2"/>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5" name="出自【趣你的PPT】(微信:qunideppt)：最优质的PPT资源库">
            <a:extLst>
              <a:ext uri="{FF2B5EF4-FFF2-40B4-BE49-F238E27FC236}">
                <a16:creationId xmlns:a16="http://schemas.microsoft.com/office/drawing/2014/main" id="{9DFD2C85-8E67-4F25-BE95-118BC2A94ACE}"/>
              </a:ext>
            </a:extLst>
          </p:cNvPr>
          <p:cNvSpPr txBox="1">
            <a:spLocks noChangeArrowheads="1"/>
          </p:cNvSpPr>
          <p:nvPr/>
        </p:nvSpPr>
        <p:spPr bwMode="auto">
          <a:xfrm>
            <a:off x="438277" y="3611923"/>
            <a:ext cx="325326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377"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6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Part 02</a:t>
            </a:r>
            <a:endParaRPr kumimoji="0" lang="zh-CN" altLang="en-US" sz="6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25">
            <a:extLst>
              <a:ext uri="{FF2B5EF4-FFF2-40B4-BE49-F238E27FC236}">
                <a16:creationId xmlns:a16="http://schemas.microsoft.com/office/drawing/2014/main" id="{B04F4AA2-45E2-4B8B-8847-45A87199C4F3}"/>
              </a:ext>
            </a:extLst>
          </p:cNvPr>
          <p:cNvGrpSpPr/>
          <p:nvPr/>
        </p:nvGrpSpPr>
        <p:grpSpPr>
          <a:xfrm>
            <a:off x="1486021" y="1849415"/>
            <a:ext cx="1157776" cy="1434452"/>
            <a:chOff x="4459288" y="1546225"/>
            <a:chExt cx="431800" cy="534988"/>
          </a:xfrm>
          <a:solidFill>
            <a:srgbClr val="FDFDFE"/>
          </a:solidFill>
        </p:grpSpPr>
        <p:sp>
          <p:nvSpPr>
            <p:cNvPr id="27" name="Freeform 14">
              <a:extLst>
                <a:ext uri="{FF2B5EF4-FFF2-40B4-BE49-F238E27FC236}">
                  <a16:creationId xmlns:a16="http://schemas.microsoft.com/office/drawing/2014/main" id="{695900FB-20E9-47FE-A12F-8B143FC6B0DE}"/>
                </a:ext>
              </a:extLst>
            </p:cNvPr>
            <p:cNvSpPr>
              <a:spLocks/>
            </p:cNvSpPr>
            <p:nvPr/>
          </p:nvSpPr>
          <p:spPr bwMode="auto">
            <a:xfrm>
              <a:off x="4500563" y="1546225"/>
              <a:ext cx="390525" cy="485775"/>
            </a:xfrm>
            <a:custGeom>
              <a:avLst/>
              <a:gdLst>
                <a:gd name="T0" fmla="*/ 91 w 104"/>
                <a:gd name="T1" fmla="*/ 0 h 129"/>
                <a:gd name="T2" fmla="*/ 12 w 104"/>
                <a:gd name="T3" fmla="*/ 0 h 129"/>
                <a:gd name="T4" fmla="*/ 0 w 104"/>
                <a:gd name="T5" fmla="*/ 8 h 129"/>
                <a:gd name="T6" fmla="*/ 2 w 104"/>
                <a:gd name="T7" fmla="*/ 8 h 129"/>
                <a:gd name="T8" fmla="*/ 81 w 104"/>
                <a:gd name="T9" fmla="*/ 8 h 129"/>
                <a:gd name="T10" fmla="*/ 97 w 104"/>
                <a:gd name="T11" fmla="*/ 24 h 129"/>
                <a:gd name="T12" fmla="*/ 97 w 104"/>
                <a:gd name="T13" fmla="*/ 129 h 129"/>
                <a:gd name="T14" fmla="*/ 104 w 104"/>
                <a:gd name="T15" fmla="*/ 118 h 129"/>
                <a:gd name="T16" fmla="*/ 104 w 104"/>
                <a:gd name="T17" fmla="*/ 13 h 129"/>
                <a:gd name="T18" fmla="*/ 91 w 104"/>
                <a:gd name="T1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29">
                  <a:moveTo>
                    <a:pt x="91" y="0"/>
                  </a:moveTo>
                  <a:cubicBezTo>
                    <a:pt x="12" y="0"/>
                    <a:pt x="12" y="0"/>
                    <a:pt x="12" y="0"/>
                  </a:cubicBezTo>
                  <a:cubicBezTo>
                    <a:pt x="7" y="0"/>
                    <a:pt x="2" y="4"/>
                    <a:pt x="0" y="8"/>
                  </a:cubicBezTo>
                  <a:cubicBezTo>
                    <a:pt x="1" y="8"/>
                    <a:pt x="1" y="8"/>
                    <a:pt x="2" y="8"/>
                  </a:cubicBezTo>
                  <a:cubicBezTo>
                    <a:pt x="81" y="8"/>
                    <a:pt x="81" y="8"/>
                    <a:pt x="81" y="8"/>
                  </a:cubicBezTo>
                  <a:cubicBezTo>
                    <a:pt x="90" y="8"/>
                    <a:pt x="97" y="15"/>
                    <a:pt x="97" y="24"/>
                  </a:cubicBezTo>
                  <a:cubicBezTo>
                    <a:pt x="97" y="129"/>
                    <a:pt x="97" y="129"/>
                    <a:pt x="97" y="129"/>
                  </a:cubicBezTo>
                  <a:cubicBezTo>
                    <a:pt x="101" y="127"/>
                    <a:pt x="104" y="123"/>
                    <a:pt x="104" y="118"/>
                  </a:cubicBezTo>
                  <a:cubicBezTo>
                    <a:pt x="104" y="13"/>
                    <a:pt x="104" y="13"/>
                    <a:pt x="104" y="13"/>
                  </a:cubicBezTo>
                  <a:cubicBezTo>
                    <a:pt x="104" y="6"/>
                    <a:pt x="98" y="0"/>
                    <a:pt x="9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28" name="Freeform 15">
              <a:extLst>
                <a:ext uri="{FF2B5EF4-FFF2-40B4-BE49-F238E27FC236}">
                  <a16:creationId xmlns:a16="http://schemas.microsoft.com/office/drawing/2014/main" id="{2FFC268B-C34E-45AE-8062-68B62912038A}"/>
                </a:ext>
              </a:extLst>
            </p:cNvPr>
            <p:cNvSpPr>
              <a:spLocks/>
            </p:cNvSpPr>
            <p:nvPr/>
          </p:nvSpPr>
          <p:spPr bwMode="auto">
            <a:xfrm>
              <a:off x="4608513" y="1743075"/>
              <a:ext cx="38100" cy="25400"/>
            </a:xfrm>
            <a:custGeom>
              <a:avLst/>
              <a:gdLst>
                <a:gd name="T0" fmla="*/ 0 w 10"/>
                <a:gd name="T1" fmla="*/ 7 h 7"/>
                <a:gd name="T2" fmla="*/ 10 w 10"/>
                <a:gd name="T3" fmla="*/ 7 h 7"/>
                <a:gd name="T4" fmla="*/ 10 w 10"/>
                <a:gd name="T5" fmla="*/ 2 h 7"/>
                <a:gd name="T6" fmla="*/ 1 w 10"/>
                <a:gd name="T7" fmla="*/ 0 h 7"/>
                <a:gd name="T8" fmla="*/ 0 w 10"/>
                <a:gd name="T9" fmla="*/ 7 h 7"/>
              </a:gdLst>
              <a:ahLst/>
              <a:cxnLst>
                <a:cxn ang="0">
                  <a:pos x="T0" y="T1"/>
                </a:cxn>
                <a:cxn ang="0">
                  <a:pos x="T2" y="T3"/>
                </a:cxn>
                <a:cxn ang="0">
                  <a:pos x="T4" y="T5"/>
                </a:cxn>
                <a:cxn ang="0">
                  <a:pos x="T6" y="T7"/>
                </a:cxn>
                <a:cxn ang="0">
                  <a:pos x="T8" y="T9"/>
                </a:cxn>
              </a:cxnLst>
              <a:rect l="0" t="0" r="r" b="b"/>
              <a:pathLst>
                <a:path w="10" h="7">
                  <a:moveTo>
                    <a:pt x="0" y="7"/>
                  </a:moveTo>
                  <a:cubicBezTo>
                    <a:pt x="10" y="7"/>
                    <a:pt x="10" y="7"/>
                    <a:pt x="10" y="7"/>
                  </a:cubicBezTo>
                  <a:cubicBezTo>
                    <a:pt x="10" y="2"/>
                    <a:pt x="10" y="2"/>
                    <a:pt x="10" y="2"/>
                  </a:cubicBezTo>
                  <a:cubicBezTo>
                    <a:pt x="7" y="2"/>
                    <a:pt x="4" y="1"/>
                    <a:pt x="1" y="0"/>
                  </a:cubicBezTo>
                  <a:cubicBezTo>
                    <a:pt x="0" y="2"/>
                    <a:pt x="0"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29" name="Freeform 16">
              <a:extLst>
                <a:ext uri="{FF2B5EF4-FFF2-40B4-BE49-F238E27FC236}">
                  <a16:creationId xmlns:a16="http://schemas.microsoft.com/office/drawing/2014/main" id="{02908E2F-090D-4E19-9F67-92D113400441}"/>
                </a:ext>
              </a:extLst>
            </p:cNvPr>
            <p:cNvSpPr>
              <a:spLocks/>
            </p:cNvSpPr>
            <p:nvPr/>
          </p:nvSpPr>
          <p:spPr bwMode="auto">
            <a:xfrm>
              <a:off x="4608513" y="1787525"/>
              <a:ext cx="38100" cy="30163"/>
            </a:xfrm>
            <a:custGeom>
              <a:avLst/>
              <a:gdLst>
                <a:gd name="T0" fmla="*/ 1 w 10"/>
                <a:gd name="T1" fmla="*/ 8 h 8"/>
                <a:gd name="T2" fmla="*/ 10 w 10"/>
                <a:gd name="T3" fmla="*/ 6 h 8"/>
                <a:gd name="T4" fmla="*/ 10 w 10"/>
                <a:gd name="T5" fmla="*/ 0 h 8"/>
                <a:gd name="T6" fmla="*/ 0 w 10"/>
                <a:gd name="T7" fmla="*/ 0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7"/>
                    <a:pt x="7" y="6"/>
                    <a:pt x="10" y="6"/>
                  </a:cubicBezTo>
                  <a:cubicBezTo>
                    <a:pt x="10" y="0"/>
                    <a:pt x="10" y="0"/>
                    <a:pt x="10" y="0"/>
                  </a:cubicBezTo>
                  <a:cubicBezTo>
                    <a:pt x="0" y="0"/>
                    <a:pt x="0" y="0"/>
                    <a:pt x="0" y="0"/>
                  </a:cubicBezTo>
                  <a:cubicBezTo>
                    <a:pt x="0" y="3"/>
                    <a:pt x="0"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0" name="Freeform 17">
              <a:extLst>
                <a:ext uri="{FF2B5EF4-FFF2-40B4-BE49-F238E27FC236}">
                  <a16:creationId xmlns:a16="http://schemas.microsoft.com/office/drawing/2014/main" id="{0F26B2EB-97BB-4F8D-A18B-15D7608374D5}"/>
                </a:ext>
              </a:extLst>
            </p:cNvPr>
            <p:cNvSpPr>
              <a:spLocks/>
            </p:cNvSpPr>
            <p:nvPr/>
          </p:nvSpPr>
          <p:spPr bwMode="auto">
            <a:xfrm>
              <a:off x="4616451" y="1682750"/>
              <a:ext cx="30163" cy="49213"/>
            </a:xfrm>
            <a:custGeom>
              <a:avLst/>
              <a:gdLst>
                <a:gd name="T0" fmla="*/ 8 w 8"/>
                <a:gd name="T1" fmla="*/ 0 h 13"/>
                <a:gd name="T2" fmla="*/ 0 w 8"/>
                <a:gd name="T3" fmla="*/ 11 h 13"/>
                <a:gd name="T4" fmla="*/ 8 w 8"/>
                <a:gd name="T5" fmla="*/ 13 h 13"/>
                <a:gd name="T6" fmla="*/ 8 w 8"/>
                <a:gd name="T7" fmla="*/ 0 h 13"/>
              </a:gdLst>
              <a:ahLst/>
              <a:cxnLst>
                <a:cxn ang="0">
                  <a:pos x="T0" y="T1"/>
                </a:cxn>
                <a:cxn ang="0">
                  <a:pos x="T2" y="T3"/>
                </a:cxn>
                <a:cxn ang="0">
                  <a:pos x="T4" y="T5"/>
                </a:cxn>
                <a:cxn ang="0">
                  <a:pos x="T6" y="T7"/>
                </a:cxn>
              </a:cxnLst>
              <a:rect l="0" t="0" r="r" b="b"/>
              <a:pathLst>
                <a:path w="8" h="13">
                  <a:moveTo>
                    <a:pt x="8" y="0"/>
                  </a:moveTo>
                  <a:cubicBezTo>
                    <a:pt x="5" y="1"/>
                    <a:pt x="2" y="5"/>
                    <a:pt x="0" y="11"/>
                  </a:cubicBezTo>
                  <a:cubicBezTo>
                    <a:pt x="2" y="12"/>
                    <a:pt x="5" y="13"/>
                    <a:pt x="8" y="13"/>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1" name="Freeform 18">
              <a:extLst>
                <a:ext uri="{FF2B5EF4-FFF2-40B4-BE49-F238E27FC236}">
                  <a16:creationId xmlns:a16="http://schemas.microsoft.com/office/drawing/2014/main" id="{F13BA204-5617-4DE8-84D6-2B426546A7A0}"/>
                </a:ext>
              </a:extLst>
            </p:cNvPr>
            <p:cNvSpPr>
              <a:spLocks/>
            </p:cNvSpPr>
            <p:nvPr/>
          </p:nvSpPr>
          <p:spPr bwMode="auto">
            <a:xfrm>
              <a:off x="4718051" y="1724025"/>
              <a:ext cx="38100" cy="44450"/>
            </a:xfrm>
            <a:custGeom>
              <a:avLst/>
              <a:gdLst>
                <a:gd name="T0" fmla="*/ 1 w 10"/>
                <a:gd name="T1" fmla="*/ 12 h 12"/>
                <a:gd name="T2" fmla="*/ 10 w 10"/>
                <a:gd name="T3" fmla="*/ 12 h 12"/>
                <a:gd name="T4" fmla="*/ 5 w 10"/>
                <a:gd name="T5" fmla="*/ 0 h 12"/>
                <a:gd name="T6" fmla="*/ 0 w 10"/>
                <a:gd name="T7" fmla="*/ 3 h 12"/>
                <a:gd name="T8" fmla="*/ 1 w 10"/>
                <a:gd name="T9" fmla="*/ 12 h 12"/>
              </a:gdLst>
              <a:ahLst/>
              <a:cxnLst>
                <a:cxn ang="0">
                  <a:pos x="T0" y="T1"/>
                </a:cxn>
                <a:cxn ang="0">
                  <a:pos x="T2" y="T3"/>
                </a:cxn>
                <a:cxn ang="0">
                  <a:pos x="T4" y="T5"/>
                </a:cxn>
                <a:cxn ang="0">
                  <a:pos x="T6" y="T7"/>
                </a:cxn>
                <a:cxn ang="0">
                  <a:pos x="T8" y="T9"/>
                </a:cxn>
              </a:cxnLst>
              <a:rect l="0" t="0" r="r" b="b"/>
              <a:pathLst>
                <a:path w="10" h="12">
                  <a:moveTo>
                    <a:pt x="1" y="12"/>
                  </a:moveTo>
                  <a:cubicBezTo>
                    <a:pt x="10" y="12"/>
                    <a:pt x="10" y="12"/>
                    <a:pt x="10" y="12"/>
                  </a:cubicBezTo>
                  <a:cubicBezTo>
                    <a:pt x="9" y="8"/>
                    <a:pt x="7" y="3"/>
                    <a:pt x="5" y="0"/>
                  </a:cubicBezTo>
                  <a:cubicBezTo>
                    <a:pt x="3" y="1"/>
                    <a:pt x="1" y="2"/>
                    <a:pt x="0" y="3"/>
                  </a:cubicBezTo>
                  <a:cubicBezTo>
                    <a:pt x="0" y="6"/>
                    <a:pt x="1" y="9"/>
                    <a:pt x="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2" name="Freeform 19">
              <a:extLst>
                <a:ext uri="{FF2B5EF4-FFF2-40B4-BE49-F238E27FC236}">
                  <a16:creationId xmlns:a16="http://schemas.microsoft.com/office/drawing/2014/main" id="{ED6007F7-F85F-4625-A101-5149805D43AB}"/>
                </a:ext>
              </a:extLst>
            </p:cNvPr>
            <p:cNvSpPr>
              <a:spLocks/>
            </p:cNvSpPr>
            <p:nvPr/>
          </p:nvSpPr>
          <p:spPr bwMode="auto">
            <a:xfrm>
              <a:off x="4586288" y="1689100"/>
              <a:ext cx="26988" cy="26988"/>
            </a:xfrm>
            <a:custGeom>
              <a:avLst/>
              <a:gdLst>
                <a:gd name="T0" fmla="*/ 7 w 7"/>
                <a:gd name="T1" fmla="*/ 0 h 7"/>
                <a:gd name="T2" fmla="*/ 0 w 7"/>
                <a:gd name="T3" fmla="*/ 5 h 7"/>
                <a:gd name="T4" fmla="*/ 3 w 7"/>
                <a:gd name="T5" fmla="*/ 7 h 7"/>
                <a:gd name="T6" fmla="*/ 7 w 7"/>
                <a:gd name="T7" fmla="*/ 0 h 7"/>
              </a:gdLst>
              <a:ahLst/>
              <a:cxnLst>
                <a:cxn ang="0">
                  <a:pos x="T0" y="T1"/>
                </a:cxn>
                <a:cxn ang="0">
                  <a:pos x="T2" y="T3"/>
                </a:cxn>
                <a:cxn ang="0">
                  <a:pos x="T4" y="T5"/>
                </a:cxn>
                <a:cxn ang="0">
                  <a:pos x="T6" y="T7"/>
                </a:cxn>
              </a:cxnLst>
              <a:rect l="0" t="0" r="r" b="b"/>
              <a:pathLst>
                <a:path w="7" h="7">
                  <a:moveTo>
                    <a:pt x="7" y="0"/>
                  </a:moveTo>
                  <a:cubicBezTo>
                    <a:pt x="4" y="1"/>
                    <a:pt x="2" y="3"/>
                    <a:pt x="0" y="5"/>
                  </a:cubicBezTo>
                  <a:cubicBezTo>
                    <a:pt x="1" y="6"/>
                    <a:pt x="2" y="7"/>
                    <a:pt x="3" y="7"/>
                  </a:cubicBezTo>
                  <a:cubicBezTo>
                    <a:pt x="4" y="5"/>
                    <a:pt x="5" y="2"/>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3" name="Freeform 20">
              <a:extLst>
                <a:ext uri="{FF2B5EF4-FFF2-40B4-BE49-F238E27FC236}">
                  <a16:creationId xmlns:a16="http://schemas.microsoft.com/office/drawing/2014/main" id="{D6B39BB2-29C5-4F56-97F3-908C3325E406}"/>
                </a:ext>
              </a:extLst>
            </p:cNvPr>
            <p:cNvSpPr>
              <a:spLocks/>
            </p:cNvSpPr>
            <p:nvPr/>
          </p:nvSpPr>
          <p:spPr bwMode="auto">
            <a:xfrm>
              <a:off x="4616451" y="1828800"/>
              <a:ext cx="30163" cy="49213"/>
            </a:xfrm>
            <a:custGeom>
              <a:avLst/>
              <a:gdLst>
                <a:gd name="T0" fmla="*/ 8 w 8"/>
                <a:gd name="T1" fmla="*/ 13 h 13"/>
                <a:gd name="T2" fmla="*/ 8 w 8"/>
                <a:gd name="T3" fmla="*/ 0 h 13"/>
                <a:gd name="T4" fmla="*/ 0 w 8"/>
                <a:gd name="T5" fmla="*/ 2 h 13"/>
                <a:gd name="T6" fmla="*/ 8 w 8"/>
                <a:gd name="T7" fmla="*/ 13 h 13"/>
              </a:gdLst>
              <a:ahLst/>
              <a:cxnLst>
                <a:cxn ang="0">
                  <a:pos x="T0" y="T1"/>
                </a:cxn>
                <a:cxn ang="0">
                  <a:pos x="T2" y="T3"/>
                </a:cxn>
                <a:cxn ang="0">
                  <a:pos x="T4" y="T5"/>
                </a:cxn>
                <a:cxn ang="0">
                  <a:pos x="T6" y="T7"/>
                </a:cxn>
              </a:cxnLst>
              <a:rect l="0" t="0" r="r" b="b"/>
              <a:pathLst>
                <a:path w="8" h="13">
                  <a:moveTo>
                    <a:pt x="8" y="13"/>
                  </a:moveTo>
                  <a:cubicBezTo>
                    <a:pt x="8" y="0"/>
                    <a:pt x="8" y="0"/>
                    <a:pt x="8" y="0"/>
                  </a:cubicBezTo>
                  <a:cubicBezTo>
                    <a:pt x="5" y="0"/>
                    <a:pt x="2" y="1"/>
                    <a:pt x="0" y="2"/>
                  </a:cubicBezTo>
                  <a:cubicBezTo>
                    <a:pt x="2" y="7"/>
                    <a:pt x="5" y="11"/>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4" name="Freeform 21">
              <a:extLst>
                <a:ext uri="{FF2B5EF4-FFF2-40B4-BE49-F238E27FC236}">
                  <a16:creationId xmlns:a16="http://schemas.microsoft.com/office/drawing/2014/main" id="{B41F7383-BA31-470F-A5BB-6C9EE4FE075D}"/>
                </a:ext>
              </a:extLst>
            </p:cNvPr>
            <p:cNvSpPr>
              <a:spLocks/>
            </p:cNvSpPr>
            <p:nvPr/>
          </p:nvSpPr>
          <p:spPr bwMode="auto">
            <a:xfrm>
              <a:off x="4665663" y="1682750"/>
              <a:ext cx="30163" cy="49213"/>
            </a:xfrm>
            <a:custGeom>
              <a:avLst/>
              <a:gdLst>
                <a:gd name="T0" fmla="*/ 0 w 8"/>
                <a:gd name="T1" fmla="*/ 0 h 13"/>
                <a:gd name="T2" fmla="*/ 0 w 8"/>
                <a:gd name="T3" fmla="*/ 13 h 13"/>
                <a:gd name="T4" fmla="*/ 8 w 8"/>
                <a:gd name="T5" fmla="*/ 11 h 13"/>
                <a:gd name="T6" fmla="*/ 0 w 8"/>
                <a:gd name="T7" fmla="*/ 0 h 13"/>
              </a:gdLst>
              <a:ahLst/>
              <a:cxnLst>
                <a:cxn ang="0">
                  <a:pos x="T0" y="T1"/>
                </a:cxn>
                <a:cxn ang="0">
                  <a:pos x="T2" y="T3"/>
                </a:cxn>
                <a:cxn ang="0">
                  <a:pos x="T4" y="T5"/>
                </a:cxn>
                <a:cxn ang="0">
                  <a:pos x="T6" y="T7"/>
                </a:cxn>
              </a:cxnLst>
              <a:rect l="0" t="0" r="r" b="b"/>
              <a:pathLst>
                <a:path w="8" h="13">
                  <a:moveTo>
                    <a:pt x="0" y="0"/>
                  </a:moveTo>
                  <a:cubicBezTo>
                    <a:pt x="0" y="13"/>
                    <a:pt x="0" y="13"/>
                    <a:pt x="0" y="13"/>
                  </a:cubicBezTo>
                  <a:cubicBezTo>
                    <a:pt x="3" y="13"/>
                    <a:pt x="5" y="12"/>
                    <a:pt x="8" y="11"/>
                  </a:cubicBezTo>
                  <a:cubicBezTo>
                    <a:pt x="6" y="5"/>
                    <a:pt x="3"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5" name="Freeform 22">
              <a:extLst>
                <a:ext uri="{FF2B5EF4-FFF2-40B4-BE49-F238E27FC236}">
                  <a16:creationId xmlns:a16="http://schemas.microsoft.com/office/drawing/2014/main" id="{6BE33B4D-C44B-44C3-AEDE-9DCB1377D3A6}"/>
                </a:ext>
              </a:extLst>
            </p:cNvPr>
            <p:cNvSpPr>
              <a:spLocks/>
            </p:cNvSpPr>
            <p:nvPr/>
          </p:nvSpPr>
          <p:spPr bwMode="auto">
            <a:xfrm>
              <a:off x="4556126" y="1787525"/>
              <a:ext cx="38100" cy="49213"/>
            </a:xfrm>
            <a:custGeom>
              <a:avLst/>
              <a:gdLst>
                <a:gd name="T0" fmla="*/ 10 w 10"/>
                <a:gd name="T1" fmla="*/ 10 h 13"/>
                <a:gd name="T2" fmla="*/ 9 w 10"/>
                <a:gd name="T3" fmla="*/ 0 h 13"/>
                <a:gd name="T4" fmla="*/ 0 w 10"/>
                <a:gd name="T5" fmla="*/ 0 h 13"/>
                <a:gd name="T6" fmla="*/ 5 w 10"/>
                <a:gd name="T7" fmla="*/ 13 h 13"/>
                <a:gd name="T8" fmla="*/ 10 w 10"/>
                <a:gd name="T9" fmla="*/ 10 h 13"/>
              </a:gdLst>
              <a:ahLst/>
              <a:cxnLst>
                <a:cxn ang="0">
                  <a:pos x="T0" y="T1"/>
                </a:cxn>
                <a:cxn ang="0">
                  <a:pos x="T2" y="T3"/>
                </a:cxn>
                <a:cxn ang="0">
                  <a:pos x="T4" y="T5"/>
                </a:cxn>
                <a:cxn ang="0">
                  <a:pos x="T6" y="T7"/>
                </a:cxn>
                <a:cxn ang="0">
                  <a:pos x="T8" y="T9"/>
                </a:cxn>
              </a:cxnLst>
              <a:rect l="0" t="0" r="r" b="b"/>
              <a:pathLst>
                <a:path w="10" h="13">
                  <a:moveTo>
                    <a:pt x="10" y="10"/>
                  </a:moveTo>
                  <a:cubicBezTo>
                    <a:pt x="9" y="7"/>
                    <a:pt x="9" y="4"/>
                    <a:pt x="9" y="0"/>
                  </a:cubicBezTo>
                  <a:cubicBezTo>
                    <a:pt x="0" y="0"/>
                    <a:pt x="0" y="0"/>
                    <a:pt x="0" y="0"/>
                  </a:cubicBezTo>
                  <a:cubicBezTo>
                    <a:pt x="1" y="5"/>
                    <a:pt x="2" y="10"/>
                    <a:pt x="5" y="13"/>
                  </a:cubicBezTo>
                  <a:cubicBezTo>
                    <a:pt x="7" y="12"/>
                    <a:pt x="8" y="11"/>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6" name="Freeform 23">
              <a:extLst>
                <a:ext uri="{FF2B5EF4-FFF2-40B4-BE49-F238E27FC236}">
                  <a16:creationId xmlns:a16="http://schemas.microsoft.com/office/drawing/2014/main" id="{BBD02B13-6DB7-4865-8B00-4B8A428D362F}"/>
                </a:ext>
              </a:extLst>
            </p:cNvPr>
            <p:cNvSpPr>
              <a:spLocks/>
            </p:cNvSpPr>
            <p:nvPr/>
          </p:nvSpPr>
          <p:spPr bwMode="auto">
            <a:xfrm>
              <a:off x="4665663" y="1743075"/>
              <a:ext cx="38100" cy="25400"/>
            </a:xfrm>
            <a:custGeom>
              <a:avLst/>
              <a:gdLst>
                <a:gd name="T0" fmla="*/ 9 w 10"/>
                <a:gd name="T1" fmla="*/ 0 h 7"/>
                <a:gd name="T2" fmla="*/ 0 w 10"/>
                <a:gd name="T3" fmla="*/ 2 h 7"/>
                <a:gd name="T4" fmla="*/ 0 w 10"/>
                <a:gd name="T5" fmla="*/ 7 h 7"/>
                <a:gd name="T6" fmla="*/ 10 w 10"/>
                <a:gd name="T7" fmla="*/ 7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2"/>
                    <a:pt x="0" y="2"/>
                  </a:cubicBezTo>
                  <a:cubicBezTo>
                    <a:pt x="0" y="7"/>
                    <a:pt x="0" y="7"/>
                    <a:pt x="0" y="7"/>
                  </a:cubicBezTo>
                  <a:cubicBezTo>
                    <a:pt x="10" y="7"/>
                    <a:pt x="10" y="7"/>
                    <a:pt x="10" y="7"/>
                  </a:cubicBezTo>
                  <a:cubicBezTo>
                    <a:pt x="10" y="5"/>
                    <a:pt x="10"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7" name="Freeform 24">
              <a:extLst>
                <a:ext uri="{FF2B5EF4-FFF2-40B4-BE49-F238E27FC236}">
                  <a16:creationId xmlns:a16="http://schemas.microsoft.com/office/drawing/2014/main" id="{FEDC114B-286E-4B1C-BBAA-FA8D53117AB6}"/>
                </a:ext>
              </a:extLst>
            </p:cNvPr>
            <p:cNvSpPr>
              <a:spLocks/>
            </p:cNvSpPr>
            <p:nvPr/>
          </p:nvSpPr>
          <p:spPr bwMode="auto">
            <a:xfrm>
              <a:off x="4586288" y="1844675"/>
              <a:ext cx="26988" cy="25400"/>
            </a:xfrm>
            <a:custGeom>
              <a:avLst/>
              <a:gdLst>
                <a:gd name="T0" fmla="*/ 0 w 7"/>
                <a:gd name="T1" fmla="*/ 2 h 7"/>
                <a:gd name="T2" fmla="*/ 7 w 7"/>
                <a:gd name="T3" fmla="*/ 7 h 7"/>
                <a:gd name="T4" fmla="*/ 4 w 7"/>
                <a:gd name="T5" fmla="*/ 0 h 7"/>
                <a:gd name="T6" fmla="*/ 0 w 7"/>
                <a:gd name="T7" fmla="*/ 2 h 7"/>
              </a:gdLst>
              <a:ahLst/>
              <a:cxnLst>
                <a:cxn ang="0">
                  <a:pos x="T0" y="T1"/>
                </a:cxn>
                <a:cxn ang="0">
                  <a:pos x="T2" y="T3"/>
                </a:cxn>
                <a:cxn ang="0">
                  <a:pos x="T4" y="T5"/>
                </a:cxn>
                <a:cxn ang="0">
                  <a:pos x="T6" y="T7"/>
                </a:cxn>
              </a:cxnLst>
              <a:rect l="0" t="0" r="r" b="b"/>
              <a:pathLst>
                <a:path w="7" h="7">
                  <a:moveTo>
                    <a:pt x="0" y="2"/>
                  </a:moveTo>
                  <a:cubicBezTo>
                    <a:pt x="2" y="4"/>
                    <a:pt x="4" y="5"/>
                    <a:pt x="7" y="7"/>
                  </a:cubicBezTo>
                  <a:cubicBezTo>
                    <a:pt x="6" y="5"/>
                    <a:pt x="4" y="2"/>
                    <a:pt x="4" y="0"/>
                  </a:cubicBezTo>
                  <a:cubicBezTo>
                    <a:pt x="2" y="1"/>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8" name="Freeform 25">
              <a:extLst>
                <a:ext uri="{FF2B5EF4-FFF2-40B4-BE49-F238E27FC236}">
                  <a16:creationId xmlns:a16="http://schemas.microsoft.com/office/drawing/2014/main" id="{E51CEF58-7B91-40F0-9758-1C37F5BC25B4}"/>
                </a:ext>
              </a:extLst>
            </p:cNvPr>
            <p:cNvSpPr>
              <a:spLocks/>
            </p:cNvSpPr>
            <p:nvPr/>
          </p:nvSpPr>
          <p:spPr bwMode="auto">
            <a:xfrm>
              <a:off x="4699001" y="1689100"/>
              <a:ext cx="26988" cy="26988"/>
            </a:xfrm>
            <a:custGeom>
              <a:avLst/>
              <a:gdLst>
                <a:gd name="T0" fmla="*/ 7 w 7"/>
                <a:gd name="T1" fmla="*/ 5 h 7"/>
                <a:gd name="T2" fmla="*/ 0 w 7"/>
                <a:gd name="T3" fmla="*/ 0 h 7"/>
                <a:gd name="T4" fmla="*/ 3 w 7"/>
                <a:gd name="T5" fmla="*/ 7 h 7"/>
                <a:gd name="T6" fmla="*/ 7 w 7"/>
                <a:gd name="T7" fmla="*/ 5 h 7"/>
              </a:gdLst>
              <a:ahLst/>
              <a:cxnLst>
                <a:cxn ang="0">
                  <a:pos x="T0" y="T1"/>
                </a:cxn>
                <a:cxn ang="0">
                  <a:pos x="T2" y="T3"/>
                </a:cxn>
                <a:cxn ang="0">
                  <a:pos x="T4" y="T5"/>
                </a:cxn>
                <a:cxn ang="0">
                  <a:pos x="T6" y="T7"/>
                </a:cxn>
              </a:cxnLst>
              <a:rect l="0" t="0" r="r" b="b"/>
              <a:pathLst>
                <a:path w="7" h="7">
                  <a:moveTo>
                    <a:pt x="7" y="5"/>
                  </a:moveTo>
                  <a:cubicBezTo>
                    <a:pt x="5" y="3"/>
                    <a:pt x="2" y="1"/>
                    <a:pt x="0" y="0"/>
                  </a:cubicBezTo>
                  <a:cubicBezTo>
                    <a:pt x="1" y="2"/>
                    <a:pt x="2" y="5"/>
                    <a:pt x="3" y="7"/>
                  </a:cubicBezTo>
                  <a:cubicBezTo>
                    <a:pt x="4" y="7"/>
                    <a:pt x="5" y="6"/>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1" name="Freeform 26">
              <a:extLst>
                <a:ext uri="{FF2B5EF4-FFF2-40B4-BE49-F238E27FC236}">
                  <a16:creationId xmlns:a16="http://schemas.microsoft.com/office/drawing/2014/main" id="{00129961-51DF-49B6-BF66-D0299F09EE42}"/>
                </a:ext>
              </a:extLst>
            </p:cNvPr>
            <p:cNvSpPr>
              <a:spLocks/>
            </p:cNvSpPr>
            <p:nvPr/>
          </p:nvSpPr>
          <p:spPr bwMode="auto">
            <a:xfrm>
              <a:off x="4665663" y="1787525"/>
              <a:ext cx="38100" cy="30163"/>
            </a:xfrm>
            <a:custGeom>
              <a:avLst/>
              <a:gdLst>
                <a:gd name="T0" fmla="*/ 10 w 10"/>
                <a:gd name="T1" fmla="*/ 0 h 8"/>
                <a:gd name="T2" fmla="*/ 0 w 10"/>
                <a:gd name="T3" fmla="*/ 0 h 8"/>
                <a:gd name="T4" fmla="*/ 0 w 10"/>
                <a:gd name="T5" fmla="*/ 6 h 8"/>
                <a:gd name="T6" fmla="*/ 9 w 10"/>
                <a:gd name="T7" fmla="*/ 8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0" y="0"/>
                    <a:pt x="0" y="0"/>
                    <a:pt x="0" y="0"/>
                  </a:cubicBezTo>
                  <a:cubicBezTo>
                    <a:pt x="0" y="6"/>
                    <a:pt x="0" y="6"/>
                    <a:pt x="0" y="6"/>
                  </a:cubicBezTo>
                  <a:cubicBezTo>
                    <a:pt x="3" y="6"/>
                    <a:pt x="6" y="7"/>
                    <a:pt x="9" y="8"/>
                  </a:cubicBezTo>
                  <a:cubicBezTo>
                    <a:pt x="10" y="6"/>
                    <a:pt x="10"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2" name="Freeform 27">
              <a:extLst>
                <a:ext uri="{FF2B5EF4-FFF2-40B4-BE49-F238E27FC236}">
                  <a16:creationId xmlns:a16="http://schemas.microsoft.com/office/drawing/2014/main" id="{9DDF2EBF-06A4-4F6E-9CD9-A545879C03EE}"/>
                </a:ext>
              </a:extLst>
            </p:cNvPr>
            <p:cNvSpPr>
              <a:spLocks/>
            </p:cNvSpPr>
            <p:nvPr/>
          </p:nvSpPr>
          <p:spPr bwMode="auto">
            <a:xfrm>
              <a:off x="4665663" y="1828800"/>
              <a:ext cx="30163" cy="49213"/>
            </a:xfrm>
            <a:custGeom>
              <a:avLst/>
              <a:gdLst>
                <a:gd name="T0" fmla="*/ 8 w 8"/>
                <a:gd name="T1" fmla="*/ 2 h 13"/>
                <a:gd name="T2" fmla="*/ 0 w 8"/>
                <a:gd name="T3" fmla="*/ 0 h 13"/>
                <a:gd name="T4" fmla="*/ 0 w 8"/>
                <a:gd name="T5" fmla="*/ 13 h 13"/>
                <a:gd name="T6" fmla="*/ 8 w 8"/>
                <a:gd name="T7" fmla="*/ 2 h 13"/>
              </a:gdLst>
              <a:ahLst/>
              <a:cxnLst>
                <a:cxn ang="0">
                  <a:pos x="T0" y="T1"/>
                </a:cxn>
                <a:cxn ang="0">
                  <a:pos x="T2" y="T3"/>
                </a:cxn>
                <a:cxn ang="0">
                  <a:pos x="T4" y="T5"/>
                </a:cxn>
                <a:cxn ang="0">
                  <a:pos x="T6" y="T7"/>
                </a:cxn>
              </a:cxnLst>
              <a:rect l="0" t="0" r="r" b="b"/>
              <a:pathLst>
                <a:path w="8" h="13">
                  <a:moveTo>
                    <a:pt x="8" y="2"/>
                  </a:moveTo>
                  <a:cubicBezTo>
                    <a:pt x="5" y="1"/>
                    <a:pt x="3" y="0"/>
                    <a:pt x="0" y="0"/>
                  </a:cubicBezTo>
                  <a:cubicBezTo>
                    <a:pt x="0" y="13"/>
                    <a:pt x="0" y="13"/>
                    <a:pt x="0" y="13"/>
                  </a:cubicBezTo>
                  <a:cubicBezTo>
                    <a:pt x="3" y="11"/>
                    <a:pt x="6" y="7"/>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3" name="Freeform 28">
              <a:extLst>
                <a:ext uri="{FF2B5EF4-FFF2-40B4-BE49-F238E27FC236}">
                  <a16:creationId xmlns:a16="http://schemas.microsoft.com/office/drawing/2014/main" id="{92E388C1-AD1D-4C61-BC1A-03E4618E8C2B}"/>
                </a:ext>
              </a:extLst>
            </p:cNvPr>
            <p:cNvSpPr>
              <a:spLocks/>
            </p:cNvSpPr>
            <p:nvPr/>
          </p:nvSpPr>
          <p:spPr bwMode="auto">
            <a:xfrm>
              <a:off x="4556126" y="1724025"/>
              <a:ext cx="38100" cy="44450"/>
            </a:xfrm>
            <a:custGeom>
              <a:avLst/>
              <a:gdLst>
                <a:gd name="T0" fmla="*/ 10 w 10"/>
                <a:gd name="T1" fmla="*/ 3 h 12"/>
                <a:gd name="T2" fmla="*/ 5 w 10"/>
                <a:gd name="T3" fmla="*/ 0 h 12"/>
                <a:gd name="T4" fmla="*/ 0 w 10"/>
                <a:gd name="T5" fmla="*/ 12 h 12"/>
                <a:gd name="T6" fmla="*/ 9 w 10"/>
                <a:gd name="T7" fmla="*/ 12 h 12"/>
                <a:gd name="T8" fmla="*/ 10 w 10"/>
                <a:gd name="T9" fmla="*/ 3 h 12"/>
              </a:gdLst>
              <a:ahLst/>
              <a:cxnLst>
                <a:cxn ang="0">
                  <a:pos x="T0" y="T1"/>
                </a:cxn>
                <a:cxn ang="0">
                  <a:pos x="T2" y="T3"/>
                </a:cxn>
                <a:cxn ang="0">
                  <a:pos x="T4" y="T5"/>
                </a:cxn>
                <a:cxn ang="0">
                  <a:pos x="T6" y="T7"/>
                </a:cxn>
                <a:cxn ang="0">
                  <a:pos x="T8" y="T9"/>
                </a:cxn>
              </a:cxnLst>
              <a:rect l="0" t="0" r="r" b="b"/>
              <a:pathLst>
                <a:path w="10" h="12">
                  <a:moveTo>
                    <a:pt x="10" y="3"/>
                  </a:moveTo>
                  <a:cubicBezTo>
                    <a:pt x="8" y="2"/>
                    <a:pt x="7" y="1"/>
                    <a:pt x="5" y="0"/>
                  </a:cubicBezTo>
                  <a:cubicBezTo>
                    <a:pt x="2" y="3"/>
                    <a:pt x="1" y="8"/>
                    <a:pt x="0" y="12"/>
                  </a:cubicBezTo>
                  <a:cubicBezTo>
                    <a:pt x="9" y="12"/>
                    <a:pt x="9" y="12"/>
                    <a:pt x="9" y="12"/>
                  </a:cubicBezTo>
                  <a:cubicBezTo>
                    <a:pt x="9" y="9"/>
                    <a:pt x="9" y="6"/>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4" name="Freeform 29">
              <a:extLst>
                <a:ext uri="{FF2B5EF4-FFF2-40B4-BE49-F238E27FC236}">
                  <a16:creationId xmlns:a16="http://schemas.microsoft.com/office/drawing/2014/main" id="{6770E90B-F43E-45FF-8E90-C1A54FD040EB}"/>
                </a:ext>
              </a:extLst>
            </p:cNvPr>
            <p:cNvSpPr>
              <a:spLocks/>
            </p:cNvSpPr>
            <p:nvPr/>
          </p:nvSpPr>
          <p:spPr bwMode="auto">
            <a:xfrm>
              <a:off x="4662488" y="1971675"/>
              <a:ext cx="11113" cy="15875"/>
            </a:xfrm>
            <a:custGeom>
              <a:avLst/>
              <a:gdLst>
                <a:gd name="T0" fmla="*/ 1 w 3"/>
                <a:gd name="T1" fmla="*/ 0 h 4"/>
                <a:gd name="T2" fmla="*/ 0 w 3"/>
                <a:gd name="T3" fmla="*/ 0 h 4"/>
                <a:gd name="T4" fmla="*/ 0 w 3"/>
                <a:gd name="T5" fmla="*/ 3 h 4"/>
                <a:gd name="T6" fmla="*/ 1 w 3"/>
                <a:gd name="T7" fmla="*/ 4 h 4"/>
                <a:gd name="T8" fmla="*/ 3 w 3"/>
                <a:gd name="T9" fmla="*/ 2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0"/>
                    <a:pt x="1" y="0"/>
                    <a:pt x="0" y="0"/>
                  </a:cubicBezTo>
                  <a:cubicBezTo>
                    <a:pt x="0" y="3"/>
                    <a:pt x="0" y="3"/>
                    <a:pt x="0" y="3"/>
                  </a:cubicBezTo>
                  <a:cubicBezTo>
                    <a:pt x="1" y="4"/>
                    <a:pt x="1" y="4"/>
                    <a:pt x="1" y="4"/>
                  </a:cubicBezTo>
                  <a:cubicBezTo>
                    <a:pt x="3" y="4"/>
                    <a:pt x="3" y="3"/>
                    <a:pt x="3" y="2"/>
                  </a:cubicBezTo>
                  <a:cubicBezTo>
                    <a:pt x="3" y="1"/>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9" name="Freeform 30">
              <a:extLst>
                <a:ext uri="{FF2B5EF4-FFF2-40B4-BE49-F238E27FC236}">
                  <a16:creationId xmlns:a16="http://schemas.microsoft.com/office/drawing/2014/main" id="{9F498B9D-A96B-41E6-B939-D55844913876}"/>
                </a:ext>
              </a:extLst>
            </p:cNvPr>
            <p:cNvSpPr>
              <a:spLocks noEditPoints="1"/>
            </p:cNvSpPr>
            <p:nvPr/>
          </p:nvSpPr>
          <p:spPr bwMode="auto">
            <a:xfrm>
              <a:off x="4459288" y="1592263"/>
              <a:ext cx="393700" cy="488950"/>
            </a:xfrm>
            <a:custGeom>
              <a:avLst/>
              <a:gdLst>
                <a:gd name="T0" fmla="*/ 13 w 105"/>
                <a:gd name="T1" fmla="*/ 0 h 130"/>
                <a:gd name="T2" fmla="*/ 0 w 105"/>
                <a:gd name="T3" fmla="*/ 117 h 130"/>
                <a:gd name="T4" fmla="*/ 92 w 105"/>
                <a:gd name="T5" fmla="*/ 130 h 130"/>
                <a:gd name="T6" fmla="*/ 105 w 105"/>
                <a:gd name="T7" fmla="*/ 12 h 130"/>
                <a:gd name="T8" fmla="*/ 52 w 105"/>
                <a:gd name="T9" fmla="*/ 19 h 130"/>
                <a:gd name="T10" fmla="*/ 52 w 105"/>
                <a:gd name="T11" fmla="*/ 81 h 130"/>
                <a:gd name="T12" fmla="*/ 52 w 105"/>
                <a:gd name="T13" fmla="*/ 19 h 130"/>
                <a:gd name="T14" fmla="*/ 17 w 105"/>
                <a:gd name="T15" fmla="*/ 106 h 130"/>
                <a:gd name="T16" fmla="*/ 15 w 105"/>
                <a:gd name="T17" fmla="*/ 110 h 130"/>
                <a:gd name="T18" fmla="*/ 18 w 105"/>
                <a:gd name="T19" fmla="*/ 99 h 130"/>
                <a:gd name="T20" fmla="*/ 23 w 105"/>
                <a:gd name="T21" fmla="*/ 103 h 130"/>
                <a:gd name="T22" fmla="*/ 18 w 105"/>
                <a:gd name="T23" fmla="*/ 106 h 130"/>
                <a:gd name="T24" fmla="*/ 29 w 105"/>
                <a:gd name="T25" fmla="*/ 108 h 130"/>
                <a:gd name="T26" fmla="*/ 25 w 105"/>
                <a:gd name="T27" fmla="*/ 110 h 130"/>
                <a:gd name="T28" fmla="*/ 26 w 105"/>
                <a:gd name="T29" fmla="*/ 99 h 130"/>
                <a:gd name="T30" fmla="*/ 33 w 105"/>
                <a:gd name="T31" fmla="*/ 110 h 130"/>
                <a:gd name="T32" fmla="*/ 37 w 105"/>
                <a:gd name="T33" fmla="*/ 111 h 130"/>
                <a:gd name="T34" fmla="*/ 34 w 105"/>
                <a:gd name="T35" fmla="*/ 108 h 130"/>
                <a:gd name="T36" fmla="*/ 39 w 105"/>
                <a:gd name="T37" fmla="*/ 107 h 130"/>
                <a:gd name="T38" fmla="*/ 34 w 105"/>
                <a:gd name="T39" fmla="*/ 102 h 130"/>
                <a:gd name="T40" fmla="*/ 41 w 105"/>
                <a:gd name="T41" fmla="*/ 100 h 130"/>
                <a:gd name="T42" fmla="*/ 38 w 105"/>
                <a:gd name="T43" fmla="*/ 101 h 130"/>
                <a:gd name="T44" fmla="*/ 38 w 105"/>
                <a:gd name="T45" fmla="*/ 104 h 130"/>
                <a:gd name="T46" fmla="*/ 37 w 105"/>
                <a:gd name="T47" fmla="*/ 111 h 130"/>
                <a:gd name="T48" fmla="*/ 43 w 105"/>
                <a:gd name="T49" fmla="*/ 110 h 130"/>
                <a:gd name="T50" fmla="*/ 46 w 105"/>
                <a:gd name="T51" fmla="*/ 108 h 130"/>
                <a:gd name="T52" fmla="*/ 46 w 105"/>
                <a:gd name="T53" fmla="*/ 106 h 130"/>
                <a:gd name="T54" fmla="*/ 47 w 105"/>
                <a:gd name="T55" fmla="*/ 99 h 130"/>
                <a:gd name="T56" fmla="*/ 49 w 105"/>
                <a:gd name="T57" fmla="*/ 102 h 130"/>
                <a:gd name="T58" fmla="*/ 45 w 105"/>
                <a:gd name="T59" fmla="*/ 102 h 130"/>
                <a:gd name="T60" fmla="*/ 50 w 105"/>
                <a:gd name="T61" fmla="*/ 107 h 130"/>
                <a:gd name="T62" fmla="*/ 59 w 105"/>
                <a:gd name="T63" fmla="*/ 105 h 130"/>
                <a:gd name="T64" fmla="*/ 54 w 105"/>
                <a:gd name="T65" fmla="*/ 106 h 130"/>
                <a:gd name="T66" fmla="*/ 52 w 105"/>
                <a:gd name="T67" fmla="*/ 110 h 130"/>
                <a:gd name="T68" fmla="*/ 55 w 105"/>
                <a:gd name="T69" fmla="*/ 99 h 130"/>
                <a:gd name="T70" fmla="*/ 60 w 105"/>
                <a:gd name="T71" fmla="*/ 103 h 130"/>
                <a:gd name="T72" fmla="*/ 66 w 105"/>
                <a:gd name="T73" fmla="*/ 111 h 130"/>
                <a:gd name="T74" fmla="*/ 66 w 105"/>
                <a:gd name="T75" fmla="*/ 99 h 130"/>
                <a:gd name="T76" fmla="*/ 66 w 105"/>
                <a:gd name="T77" fmla="*/ 111 h 130"/>
                <a:gd name="T78" fmla="*/ 78 w 105"/>
                <a:gd name="T79" fmla="*/ 108 h 130"/>
                <a:gd name="T80" fmla="*/ 76 w 105"/>
                <a:gd name="T81" fmla="*/ 106 h 130"/>
                <a:gd name="T82" fmla="*/ 73 w 105"/>
                <a:gd name="T83" fmla="*/ 110 h 130"/>
                <a:gd name="T84" fmla="*/ 77 w 105"/>
                <a:gd name="T85" fmla="*/ 99 h 130"/>
                <a:gd name="T86" fmla="*/ 81 w 105"/>
                <a:gd name="T87" fmla="*/ 102 h 130"/>
                <a:gd name="T88" fmla="*/ 79 w 105"/>
                <a:gd name="T89" fmla="*/ 105 h 130"/>
                <a:gd name="T90" fmla="*/ 82 w 105"/>
                <a:gd name="T91" fmla="*/ 110 h 130"/>
                <a:gd name="T92" fmla="*/ 91 w 105"/>
                <a:gd name="T93" fmla="*/ 101 h 130"/>
                <a:gd name="T94" fmla="*/ 88 w 105"/>
                <a:gd name="T95" fmla="*/ 110 h 130"/>
                <a:gd name="T96" fmla="*/ 85 w 105"/>
                <a:gd name="T97" fmla="*/ 101 h 130"/>
                <a:gd name="T98" fmla="*/ 82 w 105"/>
                <a:gd name="T99" fmla="*/ 99 h 130"/>
                <a:gd name="T100" fmla="*/ 91 w 105"/>
                <a:gd name="T101" fmla="*/ 10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5" h="130">
                  <a:moveTo>
                    <a:pt x="92" y="0"/>
                  </a:moveTo>
                  <a:cubicBezTo>
                    <a:pt x="13" y="0"/>
                    <a:pt x="13" y="0"/>
                    <a:pt x="13" y="0"/>
                  </a:cubicBezTo>
                  <a:cubicBezTo>
                    <a:pt x="6" y="0"/>
                    <a:pt x="0" y="5"/>
                    <a:pt x="0" y="12"/>
                  </a:cubicBezTo>
                  <a:cubicBezTo>
                    <a:pt x="0" y="117"/>
                    <a:pt x="0" y="117"/>
                    <a:pt x="0" y="117"/>
                  </a:cubicBezTo>
                  <a:cubicBezTo>
                    <a:pt x="0" y="124"/>
                    <a:pt x="6" y="130"/>
                    <a:pt x="13" y="130"/>
                  </a:cubicBezTo>
                  <a:cubicBezTo>
                    <a:pt x="92" y="130"/>
                    <a:pt x="92" y="130"/>
                    <a:pt x="92" y="130"/>
                  </a:cubicBezTo>
                  <a:cubicBezTo>
                    <a:pt x="99" y="130"/>
                    <a:pt x="105" y="124"/>
                    <a:pt x="105" y="117"/>
                  </a:cubicBezTo>
                  <a:cubicBezTo>
                    <a:pt x="105" y="12"/>
                    <a:pt x="105" y="12"/>
                    <a:pt x="105" y="12"/>
                  </a:cubicBezTo>
                  <a:cubicBezTo>
                    <a:pt x="105" y="5"/>
                    <a:pt x="99" y="0"/>
                    <a:pt x="92" y="0"/>
                  </a:cubicBezTo>
                  <a:close/>
                  <a:moveTo>
                    <a:pt x="52" y="19"/>
                  </a:moveTo>
                  <a:cubicBezTo>
                    <a:pt x="69" y="19"/>
                    <a:pt x="83" y="33"/>
                    <a:pt x="83" y="50"/>
                  </a:cubicBezTo>
                  <a:cubicBezTo>
                    <a:pt x="83" y="67"/>
                    <a:pt x="69" y="81"/>
                    <a:pt x="52" y="81"/>
                  </a:cubicBezTo>
                  <a:cubicBezTo>
                    <a:pt x="35" y="81"/>
                    <a:pt x="21" y="67"/>
                    <a:pt x="21" y="50"/>
                  </a:cubicBezTo>
                  <a:cubicBezTo>
                    <a:pt x="21" y="33"/>
                    <a:pt x="35" y="19"/>
                    <a:pt x="52" y="19"/>
                  </a:cubicBezTo>
                  <a:close/>
                  <a:moveTo>
                    <a:pt x="18" y="106"/>
                  </a:moveTo>
                  <a:cubicBezTo>
                    <a:pt x="18" y="106"/>
                    <a:pt x="17" y="106"/>
                    <a:pt x="17" y="106"/>
                  </a:cubicBezTo>
                  <a:cubicBezTo>
                    <a:pt x="17" y="110"/>
                    <a:pt x="17" y="110"/>
                    <a:pt x="17" y="110"/>
                  </a:cubicBezTo>
                  <a:cubicBezTo>
                    <a:pt x="15" y="110"/>
                    <a:pt x="15" y="110"/>
                    <a:pt x="15" y="110"/>
                  </a:cubicBezTo>
                  <a:cubicBezTo>
                    <a:pt x="15" y="99"/>
                    <a:pt x="15" y="99"/>
                    <a:pt x="15" y="99"/>
                  </a:cubicBezTo>
                  <a:cubicBezTo>
                    <a:pt x="16" y="99"/>
                    <a:pt x="17" y="99"/>
                    <a:pt x="18" y="99"/>
                  </a:cubicBezTo>
                  <a:cubicBezTo>
                    <a:pt x="20" y="99"/>
                    <a:pt x="21" y="99"/>
                    <a:pt x="22" y="100"/>
                  </a:cubicBezTo>
                  <a:cubicBezTo>
                    <a:pt x="22" y="101"/>
                    <a:pt x="23" y="102"/>
                    <a:pt x="23" y="103"/>
                  </a:cubicBezTo>
                  <a:cubicBezTo>
                    <a:pt x="23" y="104"/>
                    <a:pt x="22" y="105"/>
                    <a:pt x="22" y="105"/>
                  </a:cubicBezTo>
                  <a:cubicBezTo>
                    <a:pt x="21" y="106"/>
                    <a:pt x="20" y="106"/>
                    <a:pt x="18" y="106"/>
                  </a:cubicBezTo>
                  <a:close/>
                  <a:moveTo>
                    <a:pt x="30" y="110"/>
                  </a:moveTo>
                  <a:cubicBezTo>
                    <a:pt x="29" y="108"/>
                    <a:pt x="29" y="108"/>
                    <a:pt x="29" y="108"/>
                  </a:cubicBezTo>
                  <a:cubicBezTo>
                    <a:pt x="26" y="108"/>
                    <a:pt x="26" y="108"/>
                    <a:pt x="26" y="108"/>
                  </a:cubicBezTo>
                  <a:cubicBezTo>
                    <a:pt x="25" y="110"/>
                    <a:pt x="25" y="110"/>
                    <a:pt x="25" y="110"/>
                  </a:cubicBezTo>
                  <a:cubicBezTo>
                    <a:pt x="23" y="110"/>
                    <a:pt x="23" y="110"/>
                    <a:pt x="23" y="110"/>
                  </a:cubicBezTo>
                  <a:cubicBezTo>
                    <a:pt x="26" y="99"/>
                    <a:pt x="26" y="99"/>
                    <a:pt x="26" y="99"/>
                  </a:cubicBezTo>
                  <a:cubicBezTo>
                    <a:pt x="29" y="99"/>
                    <a:pt x="29" y="99"/>
                    <a:pt x="29" y="99"/>
                  </a:cubicBezTo>
                  <a:cubicBezTo>
                    <a:pt x="33" y="110"/>
                    <a:pt x="33" y="110"/>
                    <a:pt x="33" y="110"/>
                  </a:cubicBezTo>
                  <a:lnTo>
                    <a:pt x="30" y="110"/>
                  </a:lnTo>
                  <a:close/>
                  <a:moveTo>
                    <a:pt x="37" y="111"/>
                  </a:moveTo>
                  <a:cubicBezTo>
                    <a:pt x="36" y="111"/>
                    <a:pt x="34" y="110"/>
                    <a:pt x="34" y="110"/>
                  </a:cubicBezTo>
                  <a:cubicBezTo>
                    <a:pt x="34" y="108"/>
                    <a:pt x="34" y="108"/>
                    <a:pt x="34" y="108"/>
                  </a:cubicBezTo>
                  <a:cubicBezTo>
                    <a:pt x="35" y="108"/>
                    <a:pt x="36" y="108"/>
                    <a:pt x="37" y="108"/>
                  </a:cubicBezTo>
                  <a:cubicBezTo>
                    <a:pt x="38" y="108"/>
                    <a:pt x="39" y="108"/>
                    <a:pt x="39" y="107"/>
                  </a:cubicBezTo>
                  <a:cubicBezTo>
                    <a:pt x="39" y="107"/>
                    <a:pt x="38" y="106"/>
                    <a:pt x="37" y="106"/>
                  </a:cubicBezTo>
                  <a:cubicBezTo>
                    <a:pt x="35" y="105"/>
                    <a:pt x="34" y="104"/>
                    <a:pt x="34" y="102"/>
                  </a:cubicBezTo>
                  <a:cubicBezTo>
                    <a:pt x="34" y="101"/>
                    <a:pt x="35" y="99"/>
                    <a:pt x="38" y="99"/>
                  </a:cubicBezTo>
                  <a:cubicBezTo>
                    <a:pt x="39" y="99"/>
                    <a:pt x="40" y="99"/>
                    <a:pt x="41" y="100"/>
                  </a:cubicBezTo>
                  <a:cubicBezTo>
                    <a:pt x="40" y="102"/>
                    <a:pt x="40" y="102"/>
                    <a:pt x="40" y="102"/>
                  </a:cubicBezTo>
                  <a:cubicBezTo>
                    <a:pt x="40" y="101"/>
                    <a:pt x="39" y="101"/>
                    <a:pt x="38" y="101"/>
                  </a:cubicBezTo>
                  <a:cubicBezTo>
                    <a:pt x="37" y="101"/>
                    <a:pt x="36" y="102"/>
                    <a:pt x="36" y="102"/>
                  </a:cubicBezTo>
                  <a:cubicBezTo>
                    <a:pt x="36" y="103"/>
                    <a:pt x="37" y="103"/>
                    <a:pt x="38" y="104"/>
                  </a:cubicBezTo>
                  <a:cubicBezTo>
                    <a:pt x="40" y="105"/>
                    <a:pt x="41" y="106"/>
                    <a:pt x="41" y="107"/>
                  </a:cubicBezTo>
                  <a:cubicBezTo>
                    <a:pt x="41" y="109"/>
                    <a:pt x="40" y="111"/>
                    <a:pt x="37" y="111"/>
                  </a:cubicBezTo>
                  <a:close/>
                  <a:moveTo>
                    <a:pt x="46" y="111"/>
                  </a:moveTo>
                  <a:cubicBezTo>
                    <a:pt x="44" y="111"/>
                    <a:pt x="43" y="110"/>
                    <a:pt x="43" y="110"/>
                  </a:cubicBezTo>
                  <a:cubicBezTo>
                    <a:pt x="43" y="108"/>
                    <a:pt x="43" y="108"/>
                    <a:pt x="43" y="108"/>
                  </a:cubicBezTo>
                  <a:cubicBezTo>
                    <a:pt x="44" y="108"/>
                    <a:pt x="45" y="108"/>
                    <a:pt x="46" y="108"/>
                  </a:cubicBezTo>
                  <a:cubicBezTo>
                    <a:pt x="47" y="108"/>
                    <a:pt x="48" y="108"/>
                    <a:pt x="48" y="107"/>
                  </a:cubicBezTo>
                  <a:cubicBezTo>
                    <a:pt x="48" y="107"/>
                    <a:pt x="47" y="106"/>
                    <a:pt x="46" y="106"/>
                  </a:cubicBezTo>
                  <a:cubicBezTo>
                    <a:pt x="44" y="105"/>
                    <a:pt x="43" y="104"/>
                    <a:pt x="43" y="102"/>
                  </a:cubicBezTo>
                  <a:cubicBezTo>
                    <a:pt x="43" y="101"/>
                    <a:pt x="44" y="99"/>
                    <a:pt x="47" y="99"/>
                  </a:cubicBezTo>
                  <a:cubicBezTo>
                    <a:pt x="48" y="99"/>
                    <a:pt x="49" y="99"/>
                    <a:pt x="50" y="100"/>
                  </a:cubicBezTo>
                  <a:cubicBezTo>
                    <a:pt x="49" y="102"/>
                    <a:pt x="49" y="102"/>
                    <a:pt x="49" y="102"/>
                  </a:cubicBezTo>
                  <a:cubicBezTo>
                    <a:pt x="49" y="101"/>
                    <a:pt x="48" y="101"/>
                    <a:pt x="47" y="101"/>
                  </a:cubicBezTo>
                  <a:cubicBezTo>
                    <a:pt x="46" y="101"/>
                    <a:pt x="45" y="102"/>
                    <a:pt x="45" y="102"/>
                  </a:cubicBezTo>
                  <a:cubicBezTo>
                    <a:pt x="45" y="103"/>
                    <a:pt x="46" y="103"/>
                    <a:pt x="47" y="104"/>
                  </a:cubicBezTo>
                  <a:cubicBezTo>
                    <a:pt x="49" y="105"/>
                    <a:pt x="50" y="106"/>
                    <a:pt x="50" y="107"/>
                  </a:cubicBezTo>
                  <a:cubicBezTo>
                    <a:pt x="50" y="109"/>
                    <a:pt x="49" y="111"/>
                    <a:pt x="46" y="111"/>
                  </a:cubicBezTo>
                  <a:close/>
                  <a:moveTo>
                    <a:pt x="59" y="105"/>
                  </a:moveTo>
                  <a:cubicBezTo>
                    <a:pt x="58" y="106"/>
                    <a:pt x="57" y="106"/>
                    <a:pt x="55" y="106"/>
                  </a:cubicBezTo>
                  <a:cubicBezTo>
                    <a:pt x="55" y="106"/>
                    <a:pt x="55" y="106"/>
                    <a:pt x="54" y="106"/>
                  </a:cubicBezTo>
                  <a:cubicBezTo>
                    <a:pt x="54" y="110"/>
                    <a:pt x="54" y="110"/>
                    <a:pt x="54" y="110"/>
                  </a:cubicBezTo>
                  <a:cubicBezTo>
                    <a:pt x="52" y="110"/>
                    <a:pt x="52" y="110"/>
                    <a:pt x="52" y="110"/>
                  </a:cubicBezTo>
                  <a:cubicBezTo>
                    <a:pt x="52" y="99"/>
                    <a:pt x="52" y="99"/>
                    <a:pt x="52" y="99"/>
                  </a:cubicBezTo>
                  <a:cubicBezTo>
                    <a:pt x="53" y="99"/>
                    <a:pt x="54" y="99"/>
                    <a:pt x="55" y="99"/>
                  </a:cubicBezTo>
                  <a:cubicBezTo>
                    <a:pt x="57" y="99"/>
                    <a:pt x="58" y="99"/>
                    <a:pt x="59" y="100"/>
                  </a:cubicBezTo>
                  <a:cubicBezTo>
                    <a:pt x="59" y="101"/>
                    <a:pt x="60" y="102"/>
                    <a:pt x="60" y="103"/>
                  </a:cubicBezTo>
                  <a:cubicBezTo>
                    <a:pt x="60" y="104"/>
                    <a:pt x="60" y="105"/>
                    <a:pt x="59" y="105"/>
                  </a:cubicBezTo>
                  <a:close/>
                  <a:moveTo>
                    <a:pt x="66" y="111"/>
                  </a:moveTo>
                  <a:cubicBezTo>
                    <a:pt x="63" y="111"/>
                    <a:pt x="61" y="108"/>
                    <a:pt x="61" y="105"/>
                  </a:cubicBezTo>
                  <a:cubicBezTo>
                    <a:pt x="61" y="102"/>
                    <a:pt x="63" y="99"/>
                    <a:pt x="66" y="99"/>
                  </a:cubicBezTo>
                  <a:cubicBezTo>
                    <a:pt x="70" y="99"/>
                    <a:pt x="72" y="102"/>
                    <a:pt x="72" y="105"/>
                  </a:cubicBezTo>
                  <a:cubicBezTo>
                    <a:pt x="72" y="108"/>
                    <a:pt x="69" y="111"/>
                    <a:pt x="66" y="111"/>
                  </a:cubicBezTo>
                  <a:close/>
                  <a:moveTo>
                    <a:pt x="79" y="110"/>
                  </a:moveTo>
                  <a:cubicBezTo>
                    <a:pt x="79" y="110"/>
                    <a:pt x="79" y="109"/>
                    <a:pt x="78" y="108"/>
                  </a:cubicBezTo>
                  <a:cubicBezTo>
                    <a:pt x="78" y="106"/>
                    <a:pt x="78" y="106"/>
                    <a:pt x="77" y="106"/>
                  </a:cubicBezTo>
                  <a:cubicBezTo>
                    <a:pt x="76" y="106"/>
                    <a:pt x="76" y="106"/>
                    <a:pt x="76" y="106"/>
                  </a:cubicBezTo>
                  <a:cubicBezTo>
                    <a:pt x="76" y="110"/>
                    <a:pt x="76" y="110"/>
                    <a:pt x="76" y="110"/>
                  </a:cubicBezTo>
                  <a:cubicBezTo>
                    <a:pt x="73" y="110"/>
                    <a:pt x="73" y="110"/>
                    <a:pt x="73" y="110"/>
                  </a:cubicBezTo>
                  <a:cubicBezTo>
                    <a:pt x="73" y="99"/>
                    <a:pt x="73" y="99"/>
                    <a:pt x="73" y="99"/>
                  </a:cubicBezTo>
                  <a:cubicBezTo>
                    <a:pt x="74" y="99"/>
                    <a:pt x="75" y="99"/>
                    <a:pt x="77" y="99"/>
                  </a:cubicBezTo>
                  <a:cubicBezTo>
                    <a:pt x="78" y="99"/>
                    <a:pt x="79" y="99"/>
                    <a:pt x="80" y="100"/>
                  </a:cubicBezTo>
                  <a:cubicBezTo>
                    <a:pt x="81" y="101"/>
                    <a:pt x="81" y="101"/>
                    <a:pt x="81" y="102"/>
                  </a:cubicBezTo>
                  <a:cubicBezTo>
                    <a:pt x="81" y="104"/>
                    <a:pt x="80" y="105"/>
                    <a:pt x="79" y="105"/>
                  </a:cubicBezTo>
                  <a:cubicBezTo>
                    <a:pt x="79" y="105"/>
                    <a:pt x="79" y="105"/>
                    <a:pt x="79" y="105"/>
                  </a:cubicBezTo>
                  <a:cubicBezTo>
                    <a:pt x="80" y="105"/>
                    <a:pt x="80" y="106"/>
                    <a:pt x="81" y="107"/>
                  </a:cubicBezTo>
                  <a:cubicBezTo>
                    <a:pt x="81" y="108"/>
                    <a:pt x="81" y="110"/>
                    <a:pt x="82" y="110"/>
                  </a:cubicBezTo>
                  <a:lnTo>
                    <a:pt x="79" y="110"/>
                  </a:lnTo>
                  <a:close/>
                  <a:moveTo>
                    <a:pt x="91" y="101"/>
                  </a:moveTo>
                  <a:cubicBezTo>
                    <a:pt x="88" y="101"/>
                    <a:pt x="88" y="101"/>
                    <a:pt x="88" y="101"/>
                  </a:cubicBezTo>
                  <a:cubicBezTo>
                    <a:pt x="88" y="110"/>
                    <a:pt x="88" y="110"/>
                    <a:pt x="88" y="110"/>
                  </a:cubicBezTo>
                  <a:cubicBezTo>
                    <a:pt x="85" y="110"/>
                    <a:pt x="85" y="110"/>
                    <a:pt x="85" y="110"/>
                  </a:cubicBezTo>
                  <a:cubicBezTo>
                    <a:pt x="85" y="101"/>
                    <a:pt x="85" y="101"/>
                    <a:pt x="85" y="101"/>
                  </a:cubicBezTo>
                  <a:cubicBezTo>
                    <a:pt x="82" y="101"/>
                    <a:pt x="82" y="101"/>
                    <a:pt x="82" y="101"/>
                  </a:cubicBezTo>
                  <a:cubicBezTo>
                    <a:pt x="82" y="99"/>
                    <a:pt x="82" y="99"/>
                    <a:pt x="82" y="99"/>
                  </a:cubicBezTo>
                  <a:cubicBezTo>
                    <a:pt x="91" y="99"/>
                    <a:pt x="91" y="99"/>
                    <a:pt x="91" y="99"/>
                  </a:cubicBezTo>
                  <a:lnTo>
                    <a:pt x="91"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0" name="Freeform 31">
              <a:extLst>
                <a:ext uri="{FF2B5EF4-FFF2-40B4-BE49-F238E27FC236}">
                  <a16:creationId xmlns:a16="http://schemas.microsoft.com/office/drawing/2014/main" id="{E0DB8218-4817-47A1-9929-872F3437BB50}"/>
                </a:ext>
              </a:extLst>
            </p:cNvPr>
            <p:cNvSpPr>
              <a:spLocks/>
            </p:cNvSpPr>
            <p:nvPr/>
          </p:nvSpPr>
          <p:spPr bwMode="auto">
            <a:xfrm>
              <a:off x="4745038" y="1971675"/>
              <a:ext cx="11113" cy="11113"/>
            </a:xfrm>
            <a:custGeom>
              <a:avLst/>
              <a:gdLst>
                <a:gd name="T0" fmla="*/ 1 w 3"/>
                <a:gd name="T1" fmla="*/ 0 h 3"/>
                <a:gd name="T2" fmla="*/ 0 w 3"/>
                <a:gd name="T3" fmla="*/ 0 h 3"/>
                <a:gd name="T4" fmla="*/ 0 w 3"/>
                <a:gd name="T5" fmla="*/ 3 h 3"/>
                <a:gd name="T6" fmla="*/ 1 w 3"/>
                <a:gd name="T7" fmla="*/ 3 h 3"/>
                <a:gd name="T8" fmla="*/ 3 w 3"/>
                <a:gd name="T9" fmla="*/ 2 h 3"/>
                <a:gd name="T10" fmla="*/ 1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1" y="0"/>
                  </a:moveTo>
                  <a:cubicBezTo>
                    <a:pt x="0" y="0"/>
                    <a:pt x="0" y="0"/>
                    <a:pt x="0" y="0"/>
                  </a:cubicBezTo>
                  <a:cubicBezTo>
                    <a:pt x="0" y="3"/>
                    <a:pt x="0" y="3"/>
                    <a:pt x="0" y="3"/>
                  </a:cubicBezTo>
                  <a:cubicBezTo>
                    <a:pt x="1" y="3"/>
                    <a:pt x="1" y="3"/>
                    <a:pt x="1" y="3"/>
                  </a:cubicBezTo>
                  <a:cubicBezTo>
                    <a:pt x="2" y="3"/>
                    <a:pt x="3" y="3"/>
                    <a:pt x="3" y="2"/>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1" name="Oval 32">
              <a:extLst>
                <a:ext uri="{FF2B5EF4-FFF2-40B4-BE49-F238E27FC236}">
                  <a16:creationId xmlns:a16="http://schemas.microsoft.com/office/drawing/2014/main" id="{FDA79D29-29F2-485D-8707-F2B876A8E5D9}"/>
                </a:ext>
              </a:extLst>
            </p:cNvPr>
            <p:cNvSpPr>
              <a:spLocks noChangeArrowheads="1"/>
            </p:cNvSpPr>
            <p:nvPr/>
          </p:nvSpPr>
          <p:spPr bwMode="auto">
            <a:xfrm>
              <a:off x="4699001" y="1971675"/>
              <a:ext cx="19050"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2" name="Freeform 33">
              <a:extLst>
                <a:ext uri="{FF2B5EF4-FFF2-40B4-BE49-F238E27FC236}">
                  <a16:creationId xmlns:a16="http://schemas.microsoft.com/office/drawing/2014/main" id="{869AAF24-4EEB-450E-B4B7-A4CA54C6110B}"/>
                </a:ext>
              </a:extLst>
            </p:cNvPr>
            <p:cNvSpPr>
              <a:spLocks/>
            </p:cNvSpPr>
            <p:nvPr/>
          </p:nvSpPr>
          <p:spPr bwMode="auto">
            <a:xfrm>
              <a:off x="4699001" y="1844675"/>
              <a:ext cx="22225" cy="25400"/>
            </a:xfrm>
            <a:custGeom>
              <a:avLst/>
              <a:gdLst>
                <a:gd name="T0" fmla="*/ 0 w 6"/>
                <a:gd name="T1" fmla="*/ 7 h 7"/>
                <a:gd name="T2" fmla="*/ 6 w 6"/>
                <a:gd name="T3" fmla="*/ 2 h 7"/>
                <a:gd name="T4" fmla="*/ 3 w 6"/>
                <a:gd name="T5" fmla="*/ 0 h 7"/>
                <a:gd name="T6" fmla="*/ 0 w 6"/>
                <a:gd name="T7" fmla="*/ 7 h 7"/>
              </a:gdLst>
              <a:ahLst/>
              <a:cxnLst>
                <a:cxn ang="0">
                  <a:pos x="T0" y="T1"/>
                </a:cxn>
                <a:cxn ang="0">
                  <a:pos x="T2" y="T3"/>
                </a:cxn>
                <a:cxn ang="0">
                  <a:pos x="T4" y="T5"/>
                </a:cxn>
                <a:cxn ang="0">
                  <a:pos x="T6" y="T7"/>
                </a:cxn>
              </a:cxnLst>
              <a:rect l="0" t="0" r="r" b="b"/>
              <a:pathLst>
                <a:path w="6" h="7">
                  <a:moveTo>
                    <a:pt x="0" y="7"/>
                  </a:moveTo>
                  <a:cubicBezTo>
                    <a:pt x="2" y="5"/>
                    <a:pt x="4" y="4"/>
                    <a:pt x="6" y="2"/>
                  </a:cubicBezTo>
                  <a:cubicBezTo>
                    <a:pt x="5" y="1"/>
                    <a:pt x="4" y="1"/>
                    <a:pt x="3" y="0"/>
                  </a:cubicBezTo>
                  <a:cubicBezTo>
                    <a:pt x="2" y="2"/>
                    <a:pt x="1"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3" name="Freeform 34">
              <a:extLst>
                <a:ext uri="{FF2B5EF4-FFF2-40B4-BE49-F238E27FC236}">
                  <a16:creationId xmlns:a16="http://schemas.microsoft.com/office/drawing/2014/main" id="{0C6191D6-D122-4BAC-93ED-1FE6B8DA8E44}"/>
                </a:ext>
              </a:extLst>
            </p:cNvPr>
            <p:cNvSpPr>
              <a:spLocks/>
            </p:cNvSpPr>
            <p:nvPr/>
          </p:nvSpPr>
          <p:spPr bwMode="auto">
            <a:xfrm>
              <a:off x="4718051" y="1787525"/>
              <a:ext cx="38100" cy="49213"/>
            </a:xfrm>
            <a:custGeom>
              <a:avLst/>
              <a:gdLst>
                <a:gd name="T0" fmla="*/ 0 w 10"/>
                <a:gd name="T1" fmla="*/ 10 h 13"/>
                <a:gd name="T2" fmla="*/ 5 w 10"/>
                <a:gd name="T3" fmla="*/ 13 h 13"/>
                <a:gd name="T4" fmla="*/ 10 w 10"/>
                <a:gd name="T5" fmla="*/ 0 h 13"/>
                <a:gd name="T6" fmla="*/ 1 w 10"/>
                <a:gd name="T7" fmla="*/ 0 h 13"/>
                <a:gd name="T8" fmla="*/ 0 w 10"/>
                <a:gd name="T9" fmla="*/ 10 h 13"/>
              </a:gdLst>
              <a:ahLst/>
              <a:cxnLst>
                <a:cxn ang="0">
                  <a:pos x="T0" y="T1"/>
                </a:cxn>
                <a:cxn ang="0">
                  <a:pos x="T2" y="T3"/>
                </a:cxn>
                <a:cxn ang="0">
                  <a:pos x="T4" y="T5"/>
                </a:cxn>
                <a:cxn ang="0">
                  <a:pos x="T6" y="T7"/>
                </a:cxn>
                <a:cxn ang="0">
                  <a:pos x="T8" y="T9"/>
                </a:cxn>
              </a:cxnLst>
              <a:rect l="0" t="0" r="r" b="b"/>
              <a:pathLst>
                <a:path w="10" h="13">
                  <a:moveTo>
                    <a:pt x="0" y="10"/>
                  </a:moveTo>
                  <a:cubicBezTo>
                    <a:pt x="1" y="11"/>
                    <a:pt x="3" y="12"/>
                    <a:pt x="5" y="13"/>
                  </a:cubicBezTo>
                  <a:cubicBezTo>
                    <a:pt x="7" y="10"/>
                    <a:pt x="9" y="5"/>
                    <a:pt x="10" y="0"/>
                  </a:cubicBezTo>
                  <a:cubicBezTo>
                    <a:pt x="1" y="0"/>
                    <a:pt x="1" y="0"/>
                    <a:pt x="1" y="0"/>
                  </a:cubicBezTo>
                  <a:cubicBezTo>
                    <a:pt x="1" y="4"/>
                    <a:pt x="0" y="7"/>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4" name="Freeform 35">
              <a:extLst>
                <a:ext uri="{FF2B5EF4-FFF2-40B4-BE49-F238E27FC236}">
                  <a16:creationId xmlns:a16="http://schemas.microsoft.com/office/drawing/2014/main" id="{467F0238-8A8D-4F55-B476-CCF62BC8087C}"/>
                </a:ext>
              </a:extLst>
            </p:cNvPr>
            <p:cNvSpPr>
              <a:spLocks/>
            </p:cNvSpPr>
            <p:nvPr/>
          </p:nvSpPr>
          <p:spPr bwMode="auto">
            <a:xfrm>
              <a:off x="4556126" y="1971675"/>
              <a:ext cx="11113" cy="19050"/>
            </a:xfrm>
            <a:custGeom>
              <a:avLst/>
              <a:gdLst>
                <a:gd name="T0" fmla="*/ 2 w 3"/>
                <a:gd name="T1" fmla="*/ 0 h 5"/>
                <a:gd name="T2" fmla="*/ 1 w 3"/>
                <a:gd name="T3" fmla="*/ 0 h 5"/>
                <a:gd name="T4" fmla="*/ 1 w 3"/>
                <a:gd name="T5" fmla="*/ 2 h 5"/>
                <a:gd name="T6" fmla="*/ 0 w 3"/>
                <a:gd name="T7" fmla="*/ 5 h 5"/>
                <a:gd name="T8" fmla="*/ 3 w 3"/>
                <a:gd name="T9" fmla="*/ 5 h 5"/>
                <a:gd name="T10" fmla="*/ 2 w 3"/>
                <a:gd name="T11" fmla="*/ 2 h 5"/>
                <a:gd name="T12" fmla="*/ 2 w 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2" y="0"/>
                  </a:moveTo>
                  <a:cubicBezTo>
                    <a:pt x="1" y="0"/>
                    <a:pt x="1" y="0"/>
                    <a:pt x="1" y="0"/>
                  </a:cubicBezTo>
                  <a:cubicBezTo>
                    <a:pt x="1" y="1"/>
                    <a:pt x="1" y="2"/>
                    <a:pt x="1" y="2"/>
                  </a:cubicBezTo>
                  <a:cubicBezTo>
                    <a:pt x="0" y="5"/>
                    <a:pt x="0" y="5"/>
                    <a:pt x="0" y="5"/>
                  </a:cubicBezTo>
                  <a:cubicBezTo>
                    <a:pt x="3" y="5"/>
                    <a:pt x="3" y="5"/>
                    <a:pt x="3" y="5"/>
                  </a:cubicBezTo>
                  <a:cubicBezTo>
                    <a:pt x="2" y="2"/>
                    <a:pt x="2" y="2"/>
                    <a:pt x="2" y="2"/>
                  </a:cubicBezTo>
                  <a:cubicBezTo>
                    <a:pt x="2" y="2"/>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5" name="Freeform 36">
              <a:extLst>
                <a:ext uri="{FF2B5EF4-FFF2-40B4-BE49-F238E27FC236}">
                  <a16:creationId xmlns:a16="http://schemas.microsoft.com/office/drawing/2014/main" id="{9D0AC2EA-A1B3-4C7A-8586-2D4FA4419CA7}"/>
                </a:ext>
              </a:extLst>
            </p:cNvPr>
            <p:cNvSpPr>
              <a:spLocks/>
            </p:cNvSpPr>
            <p:nvPr/>
          </p:nvSpPr>
          <p:spPr bwMode="auto">
            <a:xfrm>
              <a:off x="4522788" y="1971675"/>
              <a:ext cx="11113" cy="15875"/>
            </a:xfrm>
            <a:custGeom>
              <a:avLst/>
              <a:gdLst>
                <a:gd name="T0" fmla="*/ 1 w 3"/>
                <a:gd name="T1" fmla="*/ 0 h 4"/>
                <a:gd name="T2" fmla="*/ 0 w 3"/>
                <a:gd name="T3" fmla="*/ 0 h 4"/>
                <a:gd name="T4" fmla="*/ 0 w 3"/>
                <a:gd name="T5" fmla="*/ 3 h 4"/>
                <a:gd name="T6" fmla="*/ 1 w 3"/>
                <a:gd name="T7" fmla="*/ 4 h 4"/>
                <a:gd name="T8" fmla="*/ 3 w 3"/>
                <a:gd name="T9" fmla="*/ 2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0"/>
                    <a:pt x="0" y="0"/>
                    <a:pt x="0" y="0"/>
                  </a:cubicBezTo>
                  <a:cubicBezTo>
                    <a:pt x="0" y="3"/>
                    <a:pt x="0" y="3"/>
                    <a:pt x="0" y="3"/>
                  </a:cubicBezTo>
                  <a:cubicBezTo>
                    <a:pt x="0" y="4"/>
                    <a:pt x="1" y="4"/>
                    <a:pt x="1" y="4"/>
                  </a:cubicBezTo>
                  <a:cubicBezTo>
                    <a:pt x="2" y="4"/>
                    <a:pt x="3" y="3"/>
                    <a:pt x="3" y="2"/>
                  </a:cubicBezTo>
                  <a:cubicBezTo>
                    <a:pt x="3" y="1"/>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grpSp>
      <p:grpSp>
        <p:nvGrpSpPr>
          <p:cNvPr id="10" name="组合 9">
            <a:extLst>
              <a:ext uri="{FF2B5EF4-FFF2-40B4-BE49-F238E27FC236}">
                <a16:creationId xmlns:a16="http://schemas.microsoft.com/office/drawing/2014/main" id="{70852CB2-5501-45B6-B761-59A47773DE49}"/>
              </a:ext>
            </a:extLst>
          </p:cNvPr>
          <p:cNvGrpSpPr/>
          <p:nvPr/>
        </p:nvGrpSpPr>
        <p:grpSpPr>
          <a:xfrm>
            <a:off x="6373396" y="2704528"/>
            <a:ext cx="4658627" cy="1169552"/>
            <a:chOff x="6208295" y="2739030"/>
            <a:chExt cx="4658627" cy="1169551"/>
          </a:xfrm>
        </p:grpSpPr>
        <p:sp>
          <p:nvSpPr>
            <p:cNvPr id="24" name="出自【趣你的PPT】(微信:qunideppt)：最优质的PPT资源库">
              <a:extLst>
                <a:ext uri="{FF2B5EF4-FFF2-40B4-BE49-F238E27FC236}">
                  <a16:creationId xmlns:a16="http://schemas.microsoft.com/office/drawing/2014/main" id="{74E4C262-4C36-4D95-9F5B-DB223CCD90E3}"/>
                </a:ext>
              </a:extLst>
            </p:cNvPr>
            <p:cNvSpPr txBox="1">
              <a:spLocks noChangeArrowheads="1"/>
            </p:cNvSpPr>
            <p:nvPr/>
          </p:nvSpPr>
          <p:spPr bwMode="auto">
            <a:xfrm>
              <a:off x="6208295" y="2739030"/>
              <a:ext cx="465862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dist" defTabSz="914377"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4800" b="1" dirty="0">
                  <a:solidFill>
                    <a:srgbClr val="284760"/>
                  </a:solidFill>
                  <a:latin typeface="微软雅黑" panose="020B0503020204020204" pitchFamily="34" charset="-122"/>
                  <a:ea typeface="微软雅黑" panose="020B0503020204020204" pitchFamily="34" charset="-122"/>
                </a:rPr>
                <a:t>毕设内容</a:t>
              </a:r>
              <a:endParaRPr kumimoji="0" lang="zh-CN" altLang="en-US" sz="4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endParaRPr>
            </a:p>
          </p:txBody>
        </p:sp>
        <p:sp>
          <p:nvSpPr>
            <p:cNvPr id="5" name="文本框 4">
              <a:extLst>
                <a:ext uri="{FF2B5EF4-FFF2-40B4-BE49-F238E27FC236}">
                  <a16:creationId xmlns:a16="http://schemas.microsoft.com/office/drawing/2014/main" id="{2CD65A0D-36A8-4587-823E-8B815E5F12C9}"/>
                </a:ext>
              </a:extLst>
            </p:cNvPr>
            <p:cNvSpPr txBox="1"/>
            <p:nvPr/>
          </p:nvSpPr>
          <p:spPr>
            <a:xfrm>
              <a:off x="6248139" y="3570027"/>
              <a:ext cx="4578938" cy="338554"/>
            </a:xfrm>
            <a:prstGeom prst="rect">
              <a:avLst/>
            </a:prstGeom>
            <a:noFill/>
          </p:spPr>
          <p:txBody>
            <a:bodyPr wrap="square" rtlCol="0">
              <a:spAutoFit/>
            </a:bodyPr>
            <a:lstStyle/>
            <a:p>
              <a:pPr marL="0" marR="0" lvl="0" indent="0" algn="dist" defTabSz="9143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endParaRPr>
            </a:p>
          </p:txBody>
        </p:sp>
        <p:cxnSp>
          <p:nvCxnSpPr>
            <p:cNvPr id="8" name="直接连接符 7">
              <a:extLst>
                <a:ext uri="{FF2B5EF4-FFF2-40B4-BE49-F238E27FC236}">
                  <a16:creationId xmlns:a16="http://schemas.microsoft.com/office/drawing/2014/main" id="{E432F289-C0AE-4049-B7B4-819E6BDE6D6C}"/>
                </a:ext>
              </a:extLst>
            </p:cNvPr>
            <p:cNvCxnSpPr>
              <a:cxnSpLocks/>
            </p:cNvCxnSpPr>
            <p:nvPr/>
          </p:nvCxnSpPr>
          <p:spPr>
            <a:xfrm>
              <a:off x="6334303" y="3570027"/>
              <a:ext cx="4406610" cy="0"/>
            </a:xfrm>
            <a:prstGeom prst="line">
              <a:avLst/>
            </a:prstGeom>
            <a:ln>
              <a:solidFill>
                <a:srgbClr val="284760"/>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9A16B62B-A16E-4684-9336-27EFF991E920}"/>
              </a:ext>
            </a:extLst>
          </p:cNvPr>
          <p:cNvGrpSpPr/>
          <p:nvPr/>
        </p:nvGrpSpPr>
        <p:grpSpPr>
          <a:xfrm>
            <a:off x="8205822" y="4127501"/>
            <a:ext cx="993775" cy="139700"/>
            <a:chOff x="7696200" y="3987800"/>
            <a:chExt cx="993775" cy="139700"/>
          </a:xfrm>
        </p:grpSpPr>
        <p:sp>
          <p:nvSpPr>
            <p:cNvPr id="11" name="椭圆 10">
              <a:extLst>
                <a:ext uri="{FF2B5EF4-FFF2-40B4-BE49-F238E27FC236}">
                  <a16:creationId xmlns:a16="http://schemas.microsoft.com/office/drawing/2014/main" id="{76CA1DD1-6528-4A32-91FD-D4523DF114CC}"/>
                </a:ext>
              </a:extLst>
            </p:cNvPr>
            <p:cNvSpPr/>
            <p:nvPr/>
          </p:nvSpPr>
          <p:spPr>
            <a:xfrm>
              <a:off x="7696200" y="3987800"/>
              <a:ext cx="139700" cy="139700"/>
            </a:xfrm>
            <a:prstGeom prst="ellipse">
              <a:avLst/>
            </a:pr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6" name="椭圆 55">
              <a:extLst>
                <a:ext uri="{FF2B5EF4-FFF2-40B4-BE49-F238E27FC236}">
                  <a16:creationId xmlns:a16="http://schemas.microsoft.com/office/drawing/2014/main" id="{924C6069-D240-4145-8CD8-DFF39BBB1D6F}"/>
                </a:ext>
              </a:extLst>
            </p:cNvPr>
            <p:cNvSpPr/>
            <p:nvPr/>
          </p:nvSpPr>
          <p:spPr>
            <a:xfrm>
              <a:off x="8123238" y="3987800"/>
              <a:ext cx="139700" cy="139700"/>
            </a:xfrm>
            <a:prstGeom prst="ellipse">
              <a:avLst/>
            </a:pr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 name="椭圆 56">
              <a:extLst>
                <a:ext uri="{FF2B5EF4-FFF2-40B4-BE49-F238E27FC236}">
                  <a16:creationId xmlns:a16="http://schemas.microsoft.com/office/drawing/2014/main" id="{88294E21-7FFD-4660-977D-7F1C69A2F091}"/>
                </a:ext>
              </a:extLst>
            </p:cNvPr>
            <p:cNvSpPr/>
            <p:nvPr/>
          </p:nvSpPr>
          <p:spPr>
            <a:xfrm>
              <a:off x="8550275" y="3987800"/>
              <a:ext cx="139700" cy="139700"/>
            </a:xfrm>
            <a:prstGeom prst="ellipse">
              <a:avLst/>
            </a:pr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3883107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440728" y="267630"/>
            <a:ext cx="11310547" cy="6311590"/>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zh-CN" dirty="0"/>
              <a:t> </a:t>
            </a:r>
          </a:p>
          <a:p>
            <a:pPr lvl="0">
              <a:lnSpc>
                <a:spcPct val="150000"/>
              </a:lnSpc>
            </a:pPr>
            <a:r>
              <a:rPr lang="zh-CN" altLang="en-US" sz="2400" b="1" dirty="0">
                <a:solidFill>
                  <a:srgbClr val="284760"/>
                </a:solidFill>
                <a:latin typeface="微软雅黑" panose="020B0503020204020204" pitchFamily="34" charset="-122"/>
                <a:ea typeface="微软雅黑" panose="020B0503020204020204" pitchFamily="34" charset="-122"/>
              </a:rPr>
              <a:t>一、研究智能教学系统的关键问题</a:t>
            </a:r>
            <a:endParaRPr lang="zh-CN" altLang="zh-CN" sz="2400" b="1" dirty="0">
              <a:solidFill>
                <a:srgbClr val="284760"/>
              </a:solidFill>
              <a:latin typeface="微软雅黑" panose="020B0503020204020204" pitchFamily="34" charset="-122"/>
              <a:ea typeface="微软雅黑" panose="020B0503020204020204" pitchFamily="34" charset="-122"/>
            </a:endParaRPr>
          </a:p>
          <a:p>
            <a:pPr>
              <a:lnSpc>
                <a:spcPct val="150000"/>
              </a:lnSpc>
            </a:pPr>
            <a:r>
              <a:rPr lang="zh-CN" altLang="en-US" dirty="0">
                <a:solidFill>
                  <a:srgbClr val="284760"/>
                </a:solidFill>
                <a:latin typeface="微软雅黑" panose="020B0503020204020204" pitchFamily="34" charset="-122"/>
                <a:ea typeface="微软雅黑" panose="020B0503020204020204" pitchFamily="34" charset="-122"/>
              </a:rPr>
              <a:t>通过查阅文献资料，深入了解智能教学系统的方方面面。因为智能教学系统理论是高度抽象的模型理论，所以将抽象理论应用于实际具象化的系统中是需要进一步研究的首要内容。通过了解智能教学系统的各种理论，分析各部分模型建立过程以及模型之间的通信与联系，最终将理论运用到本项目的系统中</a:t>
            </a:r>
            <a:r>
              <a:rPr lang="zh-CN" altLang="zh-CN" dirty="0">
                <a:solidFill>
                  <a:srgbClr val="284760"/>
                </a:solidFill>
                <a:latin typeface="微软雅黑" panose="020B0503020204020204" pitchFamily="34" charset="-122"/>
                <a:ea typeface="微软雅黑" panose="020B0503020204020204" pitchFamily="34" charset="-122"/>
              </a:rPr>
              <a:t>。</a:t>
            </a:r>
            <a:endParaRPr lang="en-US" altLang="zh-CN" dirty="0">
              <a:solidFill>
                <a:srgbClr val="284760"/>
              </a:solidFill>
              <a:latin typeface="微软雅黑" panose="020B0503020204020204" pitchFamily="34" charset="-122"/>
              <a:ea typeface="微软雅黑" panose="020B0503020204020204" pitchFamily="34" charset="-122"/>
            </a:endParaRPr>
          </a:p>
          <a:p>
            <a:pPr>
              <a:lnSpc>
                <a:spcPct val="150000"/>
              </a:lnSpc>
            </a:pPr>
            <a:endParaRPr lang="zh-CN" altLang="zh-CN" dirty="0">
              <a:solidFill>
                <a:srgbClr val="284760"/>
              </a:solidFill>
              <a:latin typeface="微软雅黑" panose="020B0503020204020204" pitchFamily="34" charset="-122"/>
              <a:ea typeface="微软雅黑" panose="020B0503020204020204" pitchFamily="34" charset="-122"/>
            </a:endParaRPr>
          </a:p>
          <a:p>
            <a:pPr lvl="0">
              <a:lnSpc>
                <a:spcPct val="150000"/>
              </a:lnSpc>
            </a:pPr>
            <a:r>
              <a:rPr lang="zh-CN" altLang="en-US" sz="2400" b="1" dirty="0">
                <a:solidFill>
                  <a:srgbClr val="284760"/>
                </a:solidFill>
                <a:latin typeface="微软雅黑" panose="020B0503020204020204" pitchFamily="34" charset="-122"/>
                <a:ea typeface="微软雅黑" panose="020B0503020204020204" pitchFamily="34" charset="-122"/>
              </a:rPr>
              <a:t>二、研究来华留学生的学习过程和教学模式</a:t>
            </a:r>
            <a:endParaRPr lang="en-US" altLang="zh-CN" sz="2400" b="1" dirty="0">
              <a:solidFill>
                <a:srgbClr val="284760"/>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srgbClr val="284760"/>
                </a:solidFill>
                <a:latin typeface="微软雅黑" panose="020B0503020204020204" pitchFamily="34" charset="-122"/>
                <a:ea typeface="微软雅黑" panose="020B0503020204020204" pitchFamily="34" charset="-122"/>
              </a:rPr>
              <a:t>通过研究来华留学生的学习特点与华文教学的教学模式，为系统需求分析与系统设计提供依据与详细要求。找出当前用户群体的特殊性与关键需求，研究华文教学中普遍采用的方法，对系统功能需求提出了怎样的特殊要求比如语言多样化等</a:t>
            </a:r>
            <a:r>
              <a:rPr lang="zh-CN" altLang="zh-CN" dirty="0">
                <a:solidFill>
                  <a:srgbClr val="284760"/>
                </a:solidFill>
                <a:latin typeface="微软雅黑" panose="020B0503020204020204" pitchFamily="34" charset="-122"/>
                <a:ea typeface="微软雅黑" panose="020B0503020204020204" pitchFamily="34" charset="-122"/>
              </a:rPr>
              <a:t>。</a:t>
            </a:r>
          </a:p>
          <a:p>
            <a:pPr algn="ctr" defTabSz="914377">
              <a:lnSpc>
                <a:spcPct val="150000"/>
              </a:lnSpc>
              <a:defRPr/>
            </a:pPr>
            <a:endParaRPr lang="zh-CN" altLang="en-US" sz="28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609308" y="444230"/>
            <a:ext cx="521243" cy="521243"/>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a:off x="456908" y="1101099"/>
            <a:ext cx="11010556" cy="0"/>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1173570" y="443241"/>
            <a:ext cx="32532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377"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毕设内容</a:t>
            </a:r>
          </a:p>
        </p:txBody>
      </p:sp>
    </p:spTree>
    <p:extLst>
      <p:ext uri="{BB962C8B-B14F-4D97-AF65-F5344CB8AC3E}">
        <p14:creationId xmlns:p14="http://schemas.microsoft.com/office/powerpoint/2010/main" val="40156654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440728" y="433235"/>
            <a:ext cx="11310547" cy="5991532"/>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150000"/>
              </a:lnSpc>
            </a:pPr>
            <a:r>
              <a:rPr lang="zh-CN" altLang="en-US" sz="2400" b="1" dirty="0">
                <a:solidFill>
                  <a:srgbClr val="284760"/>
                </a:solidFill>
                <a:latin typeface="微软雅黑" panose="020B0503020204020204" pitchFamily="34" charset="-122"/>
                <a:ea typeface="微软雅黑" panose="020B0503020204020204" pitchFamily="34" charset="-122"/>
              </a:rPr>
              <a:t>三、研究智能教学系统开发的方法和技术</a:t>
            </a:r>
            <a:endParaRPr lang="zh-CN" altLang="zh-CN" sz="2400" b="1" dirty="0">
              <a:solidFill>
                <a:srgbClr val="284760"/>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srgbClr val="284760"/>
                </a:solidFill>
                <a:latin typeface="微软雅黑" panose="020B0503020204020204" pitchFamily="34" charset="-122"/>
                <a:ea typeface="微软雅黑" panose="020B0503020204020204" pitchFamily="34" charset="-122"/>
              </a:rPr>
              <a:t>通过查阅有关智能教学系统技术以及类似系统的相关资料，找到现有可用的开发方法和技术，进行技术选型与评估，结合项目需求选择合适的方法与技术，并应用到系统的开发之中，最后通过可行性分析论证</a:t>
            </a:r>
            <a:r>
              <a:rPr lang="zh-CN" altLang="zh-CN" dirty="0">
                <a:solidFill>
                  <a:srgbClr val="284760"/>
                </a:solidFill>
                <a:latin typeface="微软雅黑" panose="020B0503020204020204" pitchFamily="34" charset="-122"/>
                <a:ea typeface="微软雅黑" panose="020B0503020204020204" pitchFamily="34" charset="-122"/>
              </a:rPr>
              <a:t>。</a:t>
            </a:r>
            <a:endParaRPr lang="en-US" altLang="zh-CN" dirty="0">
              <a:solidFill>
                <a:srgbClr val="284760"/>
              </a:solidFill>
              <a:latin typeface="微软雅黑" panose="020B0503020204020204" pitchFamily="34" charset="-122"/>
              <a:ea typeface="微软雅黑" panose="020B0503020204020204" pitchFamily="34" charset="-122"/>
            </a:endParaRPr>
          </a:p>
          <a:p>
            <a:pPr lvl="0">
              <a:lnSpc>
                <a:spcPct val="150000"/>
              </a:lnSpc>
            </a:pPr>
            <a:endParaRPr lang="en-US" altLang="zh-CN" sz="2400" dirty="0">
              <a:solidFill>
                <a:srgbClr val="284760"/>
              </a:solidFill>
              <a:latin typeface="微软雅黑" panose="020B0503020204020204" pitchFamily="34" charset="-122"/>
              <a:ea typeface="微软雅黑" panose="020B0503020204020204" pitchFamily="34" charset="-122"/>
            </a:endParaRPr>
          </a:p>
          <a:p>
            <a:pPr lvl="0">
              <a:lnSpc>
                <a:spcPct val="150000"/>
              </a:lnSpc>
            </a:pPr>
            <a:r>
              <a:rPr lang="zh-CN" altLang="en-US" sz="2400" b="1" dirty="0">
                <a:solidFill>
                  <a:srgbClr val="284760"/>
                </a:solidFill>
                <a:latin typeface="微软雅黑" panose="020B0503020204020204" pitchFamily="34" charset="-122"/>
                <a:ea typeface="微软雅黑" panose="020B0503020204020204" pitchFamily="34" charset="-122"/>
              </a:rPr>
              <a:t>四、系统开发过程</a:t>
            </a:r>
            <a:endParaRPr lang="zh-CN" altLang="zh-CN" sz="2400" b="1" dirty="0">
              <a:solidFill>
                <a:srgbClr val="284760"/>
              </a:solidFill>
              <a:latin typeface="微软雅黑" panose="020B0503020204020204" pitchFamily="34" charset="-122"/>
              <a:ea typeface="微软雅黑" panose="020B0503020204020204" pitchFamily="34" charset="-122"/>
            </a:endParaRPr>
          </a:p>
          <a:p>
            <a:pPr lvl="0">
              <a:lnSpc>
                <a:spcPct val="150000"/>
              </a:lnSpc>
            </a:pPr>
            <a:r>
              <a:rPr lang="zh-CN" altLang="en-US" dirty="0">
                <a:solidFill>
                  <a:srgbClr val="284760"/>
                </a:solidFill>
                <a:latin typeface="微软雅黑" panose="020B0503020204020204" pitchFamily="34" charset="-122"/>
                <a:ea typeface="微软雅黑" panose="020B0503020204020204" pitchFamily="34" charset="-122"/>
              </a:rPr>
              <a:t>在完成需求分析、软件设计等过程后，开始整个系统的开发工作，按项目计划及时系统开发工作，最后对已开发的系统进行测试工作，根据测试报告进一步完善系统，直到满足需求和设计要求。</a:t>
            </a:r>
            <a:endParaRPr lang="zh-CN" altLang="zh-CN" dirty="0">
              <a:solidFill>
                <a:srgbClr val="284760"/>
              </a:solidFill>
              <a:latin typeface="微软雅黑" panose="020B0503020204020204" pitchFamily="34" charset="-122"/>
              <a:ea typeface="微软雅黑" panose="020B0503020204020204" pitchFamily="34" charset="-122"/>
            </a:endParaRPr>
          </a:p>
          <a:p>
            <a:pPr defTabSz="914377">
              <a:lnSpc>
                <a:spcPct val="150000"/>
              </a:lnSpc>
              <a:defRPr/>
            </a:pPr>
            <a:endParaRPr lang="zh-CN" altLang="en-US" sz="32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743123" y="568863"/>
            <a:ext cx="521243" cy="521243"/>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a:off x="590723" y="1225732"/>
            <a:ext cx="11010556" cy="0"/>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1307385" y="567874"/>
            <a:ext cx="325326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377"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毕设内容</a:t>
            </a:r>
          </a:p>
        </p:txBody>
      </p:sp>
    </p:spTree>
    <p:extLst>
      <p:ext uri="{BB962C8B-B14F-4D97-AF65-F5344CB8AC3E}">
        <p14:creationId xmlns:p14="http://schemas.microsoft.com/office/powerpoint/2010/main" val="2177703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97E4461-F0B0-4053-9A52-00EEBABC8BC3}"/>
              </a:ext>
            </a:extLst>
          </p:cNvPr>
          <p:cNvGrpSpPr/>
          <p:nvPr/>
        </p:nvGrpSpPr>
        <p:grpSpPr>
          <a:xfrm rot="5400000">
            <a:off x="-704856" y="704851"/>
            <a:ext cx="6858007" cy="5448303"/>
            <a:chOff x="-2" y="1409699"/>
            <a:chExt cx="12192002" cy="5448302"/>
          </a:xfrm>
        </p:grpSpPr>
        <p:sp>
          <p:nvSpPr>
            <p:cNvPr id="19" name="任意多边形: 形状 18">
              <a:extLst>
                <a:ext uri="{FF2B5EF4-FFF2-40B4-BE49-F238E27FC236}">
                  <a16:creationId xmlns:a16="http://schemas.microsoft.com/office/drawing/2014/main" id="{4599AA1C-2988-42C4-B5A8-F5CD3CAD69AD}"/>
                </a:ext>
              </a:extLst>
            </p:cNvPr>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2"/>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5" name="出自【趣你的PPT】(微信:qunideppt)：最优质的PPT资源库">
            <a:extLst>
              <a:ext uri="{FF2B5EF4-FFF2-40B4-BE49-F238E27FC236}">
                <a16:creationId xmlns:a16="http://schemas.microsoft.com/office/drawing/2014/main" id="{9DFD2C85-8E67-4F25-BE95-118BC2A94ACE}"/>
              </a:ext>
            </a:extLst>
          </p:cNvPr>
          <p:cNvSpPr txBox="1">
            <a:spLocks noChangeArrowheads="1"/>
          </p:cNvSpPr>
          <p:nvPr/>
        </p:nvSpPr>
        <p:spPr bwMode="auto">
          <a:xfrm>
            <a:off x="438277" y="3611923"/>
            <a:ext cx="325326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377"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6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Part 03</a:t>
            </a:r>
            <a:endParaRPr kumimoji="0" lang="zh-CN" altLang="en-US" sz="6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25">
            <a:extLst>
              <a:ext uri="{FF2B5EF4-FFF2-40B4-BE49-F238E27FC236}">
                <a16:creationId xmlns:a16="http://schemas.microsoft.com/office/drawing/2014/main" id="{B04F4AA2-45E2-4B8B-8847-45A87199C4F3}"/>
              </a:ext>
            </a:extLst>
          </p:cNvPr>
          <p:cNvGrpSpPr/>
          <p:nvPr/>
        </p:nvGrpSpPr>
        <p:grpSpPr>
          <a:xfrm>
            <a:off x="1486021" y="1849415"/>
            <a:ext cx="1157776" cy="1434452"/>
            <a:chOff x="4459288" y="1546225"/>
            <a:chExt cx="431800" cy="534988"/>
          </a:xfrm>
          <a:solidFill>
            <a:srgbClr val="FDFDFE"/>
          </a:solidFill>
        </p:grpSpPr>
        <p:sp>
          <p:nvSpPr>
            <p:cNvPr id="27" name="Freeform 14">
              <a:extLst>
                <a:ext uri="{FF2B5EF4-FFF2-40B4-BE49-F238E27FC236}">
                  <a16:creationId xmlns:a16="http://schemas.microsoft.com/office/drawing/2014/main" id="{695900FB-20E9-47FE-A12F-8B143FC6B0DE}"/>
                </a:ext>
              </a:extLst>
            </p:cNvPr>
            <p:cNvSpPr>
              <a:spLocks/>
            </p:cNvSpPr>
            <p:nvPr/>
          </p:nvSpPr>
          <p:spPr bwMode="auto">
            <a:xfrm>
              <a:off x="4500563" y="1546225"/>
              <a:ext cx="390525" cy="485775"/>
            </a:xfrm>
            <a:custGeom>
              <a:avLst/>
              <a:gdLst>
                <a:gd name="T0" fmla="*/ 91 w 104"/>
                <a:gd name="T1" fmla="*/ 0 h 129"/>
                <a:gd name="T2" fmla="*/ 12 w 104"/>
                <a:gd name="T3" fmla="*/ 0 h 129"/>
                <a:gd name="T4" fmla="*/ 0 w 104"/>
                <a:gd name="T5" fmla="*/ 8 h 129"/>
                <a:gd name="T6" fmla="*/ 2 w 104"/>
                <a:gd name="T7" fmla="*/ 8 h 129"/>
                <a:gd name="T8" fmla="*/ 81 w 104"/>
                <a:gd name="T9" fmla="*/ 8 h 129"/>
                <a:gd name="T10" fmla="*/ 97 w 104"/>
                <a:gd name="T11" fmla="*/ 24 h 129"/>
                <a:gd name="T12" fmla="*/ 97 w 104"/>
                <a:gd name="T13" fmla="*/ 129 h 129"/>
                <a:gd name="T14" fmla="*/ 104 w 104"/>
                <a:gd name="T15" fmla="*/ 118 h 129"/>
                <a:gd name="T16" fmla="*/ 104 w 104"/>
                <a:gd name="T17" fmla="*/ 13 h 129"/>
                <a:gd name="T18" fmla="*/ 91 w 104"/>
                <a:gd name="T1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29">
                  <a:moveTo>
                    <a:pt x="91" y="0"/>
                  </a:moveTo>
                  <a:cubicBezTo>
                    <a:pt x="12" y="0"/>
                    <a:pt x="12" y="0"/>
                    <a:pt x="12" y="0"/>
                  </a:cubicBezTo>
                  <a:cubicBezTo>
                    <a:pt x="7" y="0"/>
                    <a:pt x="2" y="4"/>
                    <a:pt x="0" y="8"/>
                  </a:cubicBezTo>
                  <a:cubicBezTo>
                    <a:pt x="1" y="8"/>
                    <a:pt x="1" y="8"/>
                    <a:pt x="2" y="8"/>
                  </a:cubicBezTo>
                  <a:cubicBezTo>
                    <a:pt x="81" y="8"/>
                    <a:pt x="81" y="8"/>
                    <a:pt x="81" y="8"/>
                  </a:cubicBezTo>
                  <a:cubicBezTo>
                    <a:pt x="90" y="8"/>
                    <a:pt x="97" y="15"/>
                    <a:pt x="97" y="24"/>
                  </a:cubicBezTo>
                  <a:cubicBezTo>
                    <a:pt x="97" y="129"/>
                    <a:pt x="97" y="129"/>
                    <a:pt x="97" y="129"/>
                  </a:cubicBezTo>
                  <a:cubicBezTo>
                    <a:pt x="101" y="127"/>
                    <a:pt x="104" y="123"/>
                    <a:pt x="104" y="118"/>
                  </a:cubicBezTo>
                  <a:cubicBezTo>
                    <a:pt x="104" y="13"/>
                    <a:pt x="104" y="13"/>
                    <a:pt x="104" y="13"/>
                  </a:cubicBezTo>
                  <a:cubicBezTo>
                    <a:pt x="104" y="6"/>
                    <a:pt x="98" y="0"/>
                    <a:pt x="9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28" name="Freeform 15">
              <a:extLst>
                <a:ext uri="{FF2B5EF4-FFF2-40B4-BE49-F238E27FC236}">
                  <a16:creationId xmlns:a16="http://schemas.microsoft.com/office/drawing/2014/main" id="{2FFC268B-C34E-45AE-8062-68B62912038A}"/>
                </a:ext>
              </a:extLst>
            </p:cNvPr>
            <p:cNvSpPr>
              <a:spLocks/>
            </p:cNvSpPr>
            <p:nvPr/>
          </p:nvSpPr>
          <p:spPr bwMode="auto">
            <a:xfrm>
              <a:off x="4608513" y="1743075"/>
              <a:ext cx="38100" cy="25400"/>
            </a:xfrm>
            <a:custGeom>
              <a:avLst/>
              <a:gdLst>
                <a:gd name="T0" fmla="*/ 0 w 10"/>
                <a:gd name="T1" fmla="*/ 7 h 7"/>
                <a:gd name="T2" fmla="*/ 10 w 10"/>
                <a:gd name="T3" fmla="*/ 7 h 7"/>
                <a:gd name="T4" fmla="*/ 10 w 10"/>
                <a:gd name="T5" fmla="*/ 2 h 7"/>
                <a:gd name="T6" fmla="*/ 1 w 10"/>
                <a:gd name="T7" fmla="*/ 0 h 7"/>
                <a:gd name="T8" fmla="*/ 0 w 10"/>
                <a:gd name="T9" fmla="*/ 7 h 7"/>
              </a:gdLst>
              <a:ahLst/>
              <a:cxnLst>
                <a:cxn ang="0">
                  <a:pos x="T0" y="T1"/>
                </a:cxn>
                <a:cxn ang="0">
                  <a:pos x="T2" y="T3"/>
                </a:cxn>
                <a:cxn ang="0">
                  <a:pos x="T4" y="T5"/>
                </a:cxn>
                <a:cxn ang="0">
                  <a:pos x="T6" y="T7"/>
                </a:cxn>
                <a:cxn ang="0">
                  <a:pos x="T8" y="T9"/>
                </a:cxn>
              </a:cxnLst>
              <a:rect l="0" t="0" r="r" b="b"/>
              <a:pathLst>
                <a:path w="10" h="7">
                  <a:moveTo>
                    <a:pt x="0" y="7"/>
                  </a:moveTo>
                  <a:cubicBezTo>
                    <a:pt x="10" y="7"/>
                    <a:pt x="10" y="7"/>
                    <a:pt x="10" y="7"/>
                  </a:cubicBezTo>
                  <a:cubicBezTo>
                    <a:pt x="10" y="2"/>
                    <a:pt x="10" y="2"/>
                    <a:pt x="10" y="2"/>
                  </a:cubicBezTo>
                  <a:cubicBezTo>
                    <a:pt x="7" y="2"/>
                    <a:pt x="4" y="1"/>
                    <a:pt x="1" y="0"/>
                  </a:cubicBezTo>
                  <a:cubicBezTo>
                    <a:pt x="0" y="2"/>
                    <a:pt x="0"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29" name="Freeform 16">
              <a:extLst>
                <a:ext uri="{FF2B5EF4-FFF2-40B4-BE49-F238E27FC236}">
                  <a16:creationId xmlns:a16="http://schemas.microsoft.com/office/drawing/2014/main" id="{02908E2F-090D-4E19-9F67-92D113400441}"/>
                </a:ext>
              </a:extLst>
            </p:cNvPr>
            <p:cNvSpPr>
              <a:spLocks/>
            </p:cNvSpPr>
            <p:nvPr/>
          </p:nvSpPr>
          <p:spPr bwMode="auto">
            <a:xfrm>
              <a:off x="4608513" y="1787525"/>
              <a:ext cx="38100" cy="30163"/>
            </a:xfrm>
            <a:custGeom>
              <a:avLst/>
              <a:gdLst>
                <a:gd name="T0" fmla="*/ 1 w 10"/>
                <a:gd name="T1" fmla="*/ 8 h 8"/>
                <a:gd name="T2" fmla="*/ 10 w 10"/>
                <a:gd name="T3" fmla="*/ 6 h 8"/>
                <a:gd name="T4" fmla="*/ 10 w 10"/>
                <a:gd name="T5" fmla="*/ 0 h 8"/>
                <a:gd name="T6" fmla="*/ 0 w 10"/>
                <a:gd name="T7" fmla="*/ 0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7"/>
                    <a:pt x="7" y="6"/>
                    <a:pt x="10" y="6"/>
                  </a:cubicBezTo>
                  <a:cubicBezTo>
                    <a:pt x="10" y="0"/>
                    <a:pt x="10" y="0"/>
                    <a:pt x="10" y="0"/>
                  </a:cubicBezTo>
                  <a:cubicBezTo>
                    <a:pt x="0" y="0"/>
                    <a:pt x="0" y="0"/>
                    <a:pt x="0" y="0"/>
                  </a:cubicBezTo>
                  <a:cubicBezTo>
                    <a:pt x="0" y="3"/>
                    <a:pt x="0"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0" name="Freeform 17">
              <a:extLst>
                <a:ext uri="{FF2B5EF4-FFF2-40B4-BE49-F238E27FC236}">
                  <a16:creationId xmlns:a16="http://schemas.microsoft.com/office/drawing/2014/main" id="{0F26B2EB-97BB-4F8D-A18B-15D7608374D5}"/>
                </a:ext>
              </a:extLst>
            </p:cNvPr>
            <p:cNvSpPr>
              <a:spLocks/>
            </p:cNvSpPr>
            <p:nvPr/>
          </p:nvSpPr>
          <p:spPr bwMode="auto">
            <a:xfrm>
              <a:off x="4616451" y="1682750"/>
              <a:ext cx="30163" cy="49213"/>
            </a:xfrm>
            <a:custGeom>
              <a:avLst/>
              <a:gdLst>
                <a:gd name="T0" fmla="*/ 8 w 8"/>
                <a:gd name="T1" fmla="*/ 0 h 13"/>
                <a:gd name="T2" fmla="*/ 0 w 8"/>
                <a:gd name="T3" fmla="*/ 11 h 13"/>
                <a:gd name="T4" fmla="*/ 8 w 8"/>
                <a:gd name="T5" fmla="*/ 13 h 13"/>
                <a:gd name="T6" fmla="*/ 8 w 8"/>
                <a:gd name="T7" fmla="*/ 0 h 13"/>
              </a:gdLst>
              <a:ahLst/>
              <a:cxnLst>
                <a:cxn ang="0">
                  <a:pos x="T0" y="T1"/>
                </a:cxn>
                <a:cxn ang="0">
                  <a:pos x="T2" y="T3"/>
                </a:cxn>
                <a:cxn ang="0">
                  <a:pos x="T4" y="T5"/>
                </a:cxn>
                <a:cxn ang="0">
                  <a:pos x="T6" y="T7"/>
                </a:cxn>
              </a:cxnLst>
              <a:rect l="0" t="0" r="r" b="b"/>
              <a:pathLst>
                <a:path w="8" h="13">
                  <a:moveTo>
                    <a:pt x="8" y="0"/>
                  </a:moveTo>
                  <a:cubicBezTo>
                    <a:pt x="5" y="1"/>
                    <a:pt x="2" y="5"/>
                    <a:pt x="0" y="11"/>
                  </a:cubicBezTo>
                  <a:cubicBezTo>
                    <a:pt x="2" y="12"/>
                    <a:pt x="5" y="13"/>
                    <a:pt x="8" y="13"/>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1" name="Freeform 18">
              <a:extLst>
                <a:ext uri="{FF2B5EF4-FFF2-40B4-BE49-F238E27FC236}">
                  <a16:creationId xmlns:a16="http://schemas.microsoft.com/office/drawing/2014/main" id="{F13BA204-5617-4DE8-84D6-2B426546A7A0}"/>
                </a:ext>
              </a:extLst>
            </p:cNvPr>
            <p:cNvSpPr>
              <a:spLocks/>
            </p:cNvSpPr>
            <p:nvPr/>
          </p:nvSpPr>
          <p:spPr bwMode="auto">
            <a:xfrm>
              <a:off x="4718051" y="1724025"/>
              <a:ext cx="38100" cy="44450"/>
            </a:xfrm>
            <a:custGeom>
              <a:avLst/>
              <a:gdLst>
                <a:gd name="T0" fmla="*/ 1 w 10"/>
                <a:gd name="T1" fmla="*/ 12 h 12"/>
                <a:gd name="T2" fmla="*/ 10 w 10"/>
                <a:gd name="T3" fmla="*/ 12 h 12"/>
                <a:gd name="T4" fmla="*/ 5 w 10"/>
                <a:gd name="T5" fmla="*/ 0 h 12"/>
                <a:gd name="T6" fmla="*/ 0 w 10"/>
                <a:gd name="T7" fmla="*/ 3 h 12"/>
                <a:gd name="T8" fmla="*/ 1 w 10"/>
                <a:gd name="T9" fmla="*/ 12 h 12"/>
              </a:gdLst>
              <a:ahLst/>
              <a:cxnLst>
                <a:cxn ang="0">
                  <a:pos x="T0" y="T1"/>
                </a:cxn>
                <a:cxn ang="0">
                  <a:pos x="T2" y="T3"/>
                </a:cxn>
                <a:cxn ang="0">
                  <a:pos x="T4" y="T5"/>
                </a:cxn>
                <a:cxn ang="0">
                  <a:pos x="T6" y="T7"/>
                </a:cxn>
                <a:cxn ang="0">
                  <a:pos x="T8" y="T9"/>
                </a:cxn>
              </a:cxnLst>
              <a:rect l="0" t="0" r="r" b="b"/>
              <a:pathLst>
                <a:path w="10" h="12">
                  <a:moveTo>
                    <a:pt x="1" y="12"/>
                  </a:moveTo>
                  <a:cubicBezTo>
                    <a:pt x="10" y="12"/>
                    <a:pt x="10" y="12"/>
                    <a:pt x="10" y="12"/>
                  </a:cubicBezTo>
                  <a:cubicBezTo>
                    <a:pt x="9" y="8"/>
                    <a:pt x="7" y="3"/>
                    <a:pt x="5" y="0"/>
                  </a:cubicBezTo>
                  <a:cubicBezTo>
                    <a:pt x="3" y="1"/>
                    <a:pt x="1" y="2"/>
                    <a:pt x="0" y="3"/>
                  </a:cubicBezTo>
                  <a:cubicBezTo>
                    <a:pt x="0" y="6"/>
                    <a:pt x="1" y="9"/>
                    <a:pt x="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2" name="Freeform 19">
              <a:extLst>
                <a:ext uri="{FF2B5EF4-FFF2-40B4-BE49-F238E27FC236}">
                  <a16:creationId xmlns:a16="http://schemas.microsoft.com/office/drawing/2014/main" id="{ED6007F7-F85F-4625-A101-5149805D43AB}"/>
                </a:ext>
              </a:extLst>
            </p:cNvPr>
            <p:cNvSpPr>
              <a:spLocks/>
            </p:cNvSpPr>
            <p:nvPr/>
          </p:nvSpPr>
          <p:spPr bwMode="auto">
            <a:xfrm>
              <a:off x="4586288" y="1689100"/>
              <a:ext cx="26988" cy="26988"/>
            </a:xfrm>
            <a:custGeom>
              <a:avLst/>
              <a:gdLst>
                <a:gd name="T0" fmla="*/ 7 w 7"/>
                <a:gd name="T1" fmla="*/ 0 h 7"/>
                <a:gd name="T2" fmla="*/ 0 w 7"/>
                <a:gd name="T3" fmla="*/ 5 h 7"/>
                <a:gd name="T4" fmla="*/ 3 w 7"/>
                <a:gd name="T5" fmla="*/ 7 h 7"/>
                <a:gd name="T6" fmla="*/ 7 w 7"/>
                <a:gd name="T7" fmla="*/ 0 h 7"/>
              </a:gdLst>
              <a:ahLst/>
              <a:cxnLst>
                <a:cxn ang="0">
                  <a:pos x="T0" y="T1"/>
                </a:cxn>
                <a:cxn ang="0">
                  <a:pos x="T2" y="T3"/>
                </a:cxn>
                <a:cxn ang="0">
                  <a:pos x="T4" y="T5"/>
                </a:cxn>
                <a:cxn ang="0">
                  <a:pos x="T6" y="T7"/>
                </a:cxn>
              </a:cxnLst>
              <a:rect l="0" t="0" r="r" b="b"/>
              <a:pathLst>
                <a:path w="7" h="7">
                  <a:moveTo>
                    <a:pt x="7" y="0"/>
                  </a:moveTo>
                  <a:cubicBezTo>
                    <a:pt x="4" y="1"/>
                    <a:pt x="2" y="3"/>
                    <a:pt x="0" y="5"/>
                  </a:cubicBezTo>
                  <a:cubicBezTo>
                    <a:pt x="1" y="6"/>
                    <a:pt x="2" y="7"/>
                    <a:pt x="3" y="7"/>
                  </a:cubicBezTo>
                  <a:cubicBezTo>
                    <a:pt x="4" y="5"/>
                    <a:pt x="5" y="2"/>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3" name="Freeform 20">
              <a:extLst>
                <a:ext uri="{FF2B5EF4-FFF2-40B4-BE49-F238E27FC236}">
                  <a16:creationId xmlns:a16="http://schemas.microsoft.com/office/drawing/2014/main" id="{D6B39BB2-29C5-4F56-97F3-908C3325E406}"/>
                </a:ext>
              </a:extLst>
            </p:cNvPr>
            <p:cNvSpPr>
              <a:spLocks/>
            </p:cNvSpPr>
            <p:nvPr/>
          </p:nvSpPr>
          <p:spPr bwMode="auto">
            <a:xfrm>
              <a:off x="4616451" y="1828800"/>
              <a:ext cx="30163" cy="49213"/>
            </a:xfrm>
            <a:custGeom>
              <a:avLst/>
              <a:gdLst>
                <a:gd name="T0" fmla="*/ 8 w 8"/>
                <a:gd name="T1" fmla="*/ 13 h 13"/>
                <a:gd name="T2" fmla="*/ 8 w 8"/>
                <a:gd name="T3" fmla="*/ 0 h 13"/>
                <a:gd name="T4" fmla="*/ 0 w 8"/>
                <a:gd name="T5" fmla="*/ 2 h 13"/>
                <a:gd name="T6" fmla="*/ 8 w 8"/>
                <a:gd name="T7" fmla="*/ 13 h 13"/>
              </a:gdLst>
              <a:ahLst/>
              <a:cxnLst>
                <a:cxn ang="0">
                  <a:pos x="T0" y="T1"/>
                </a:cxn>
                <a:cxn ang="0">
                  <a:pos x="T2" y="T3"/>
                </a:cxn>
                <a:cxn ang="0">
                  <a:pos x="T4" y="T5"/>
                </a:cxn>
                <a:cxn ang="0">
                  <a:pos x="T6" y="T7"/>
                </a:cxn>
              </a:cxnLst>
              <a:rect l="0" t="0" r="r" b="b"/>
              <a:pathLst>
                <a:path w="8" h="13">
                  <a:moveTo>
                    <a:pt x="8" y="13"/>
                  </a:moveTo>
                  <a:cubicBezTo>
                    <a:pt x="8" y="0"/>
                    <a:pt x="8" y="0"/>
                    <a:pt x="8" y="0"/>
                  </a:cubicBezTo>
                  <a:cubicBezTo>
                    <a:pt x="5" y="0"/>
                    <a:pt x="2" y="1"/>
                    <a:pt x="0" y="2"/>
                  </a:cubicBezTo>
                  <a:cubicBezTo>
                    <a:pt x="2" y="7"/>
                    <a:pt x="5" y="11"/>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4" name="Freeform 21">
              <a:extLst>
                <a:ext uri="{FF2B5EF4-FFF2-40B4-BE49-F238E27FC236}">
                  <a16:creationId xmlns:a16="http://schemas.microsoft.com/office/drawing/2014/main" id="{B41F7383-BA31-470F-A5BB-6C9EE4FE075D}"/>
                </a:ext>
              </a:extLst>
            </p:cNvPr>
            <p:cNvSpPr>
              <a:spLocks/>
            </p:cNvSpPr>
            <p:nvPr/>
          </p:nvSpPr>
          <p:spPr bwMode="auto">
            <a:xfrm>
              <a:off x="4665663" y="1682750"/>
              <a:ext cx="30163" cy="49213"/>
            </a:xfrm>
            <a:custGeom>
              <a:avLst/>
              <a:gdLst>
                <a:gd name="T0" fmla="*/ 0 w 8"/>
                <a:gd name="T1" fmla="*/ 0 h 13"/>
                <a:gd name="T2" fmla="*/ 0 w 8"/>
                <a:gd name="T3" fmla="*/ 13 h 13"/>
                <a:gd name="T4" fmla="*/ 8 w 8"/>
                <a:gd name="T5" fmla="*/ 11 h 13"/>
                <a:gd name="T6" fmla="*/ 0 w 8"/>
                <a:gd name="T7" fmla="*/ 0 h 13"/>
              </a:gdLst>
              <a:ahLst/>
              <a:cxnLst>
                <a:cxn ang="0">
                  <a:pos x="T0" y="T1"/>
                </a:cxn>
                <a:cxn ang="0">
                  <a:pos x="T2" y="T3"/>
                </a:cxn>
                <a:cxn ang="0">
                  <a:pos x="T4" y="T5"/>
                </a:cxn>
                <a:cxn ang="0">
                  <a:pos x="T6" y="T7"/>
                </a:cxn>
              </a:cxnLst>
              <a:rect l="0" t="0" r="r" b="b"/>
              <a:pathLst>
                <a:path w="8" h="13">
                  <a:moveTo>
                    <a:pt x="0" y="0"/>
                  </a:moveTo>
                  <a:cubicBezTo>
                    <a:pt x="0" y="13"/>
                    <a:pt x="0" y="13"/>
                    <a:pt x="0" y="13"/>
                  </a:cubicBezTo>
                  <a:cubicBezTo>
                    <a:pt x="3" y="13"/>
                    <a:pt x="5" y="12"/>
                    <a:pt x="8" y="11"/>
                  </a:cubicBezTo>
                  <a:cubicBezTo>
                    <a:pt x="6" y="5"/>
                    <a:pt x="3"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5" name="Freeform 22">
              <a:extLst>
                <a:ext uri="{FF2B5EF4-FFF2-40B4-BE49-F238E27FC236}">
                  <a16:creationId xmlns:a16="http://schemas.microsoft.com/office/drawing/2014/main" id="{6BE33B4D-C44B-44C3-AEDE-9DCB1377D3A6}"/>
                </a:ext>
              </a:extLst>
            </p:cNvPr>
            <p:cNvSpPr>
              <a:spLocks/>
            </p:cNvSpPr>
            <p:nvPr/>
          </p:nvSpPr>
          <p:spPr bwMode="auto">
            <a:xfrm>
              <a:off x="4556126" y="1787525"/>
              <a:ext cx="38100" cy="49213"/>
            </a:xfrm>
            <a:custGeom>
              <a:avLst/>
              <a:gdLst>
                <a:gd name="T0" fmla="*/ 10 w 10"/>
                <a:gd name="T1" fmla="*/ 10 h 13"/>
                <a:gd name="T2" fmla="*/ 9 w 10"/>
                <a:gd name="T3" fmla="*/ 0 h 13"/>
                <a:gd name="T4" fmla="*/ 0 w 10"/>
                <a:gd name="T5" fmla="*/ 0 h 13"/>
                <a:gd name="T6" fmla="*/ 5 w 10"/>
                <a:gd name="T7" fmla="*/ 13 h 13"/>
                <a:gd name="T8" fmla="*/ 10 w 10"/>
                <a:gd name="T9" fmla="*/ 10 h 13"/>
              </a:gdLst>
              <a:ahLst/>
              <a:cxnLst>
                <a:cxn ang="0">
                  <a:pos x="T0" y="T1"/>
                </a:cxn>
                <a:cxn ang="0">
                  <a:pos x="T2" y="T3"/>
                </a:cxn>
                <a:cxn ang="0">
                  <a:pos x="T4" y="T5"/>
                </a:cxn>
                <a:cxn ang="0">
                  <a:pos x="T6" y="T7"/>
                </a:cxn>
                <a:cxn ang="0">
                  <a:pos x="T8" y="T9"/>
                </a:cxn>
              </a:cxnLst>
              <a:rect l="0" t="0" r="r" b="b"/>
              <a:pathLst>
                <a:path w="10" h="13">
                  <a:moveTo>
                    <a:pt x="10" y="10"/>
                  </a:moveTo>
                  <a:cubicBezTo>
                    <a:pt x="9" y="7"/>
                    <a:pt x="9" y="4"/>
                    <a:pt x="9" y="0"/>
                  </a:cubicBezTo>
                  <a:cubicBezTo>
                    <a:pt x="0" y="0"/>
                    <a:pt x="0" y="0"/>
                    <a:pt x="0" y="0"/>
                  </a:cubicBezTo>
                  <a:cubicBezTo>
                    <a:pt x="1" y="5"/>
                    <a:pt x="2" y="10"/>
                    <a:pt x="5" y="13"/>
                  </a:cubicBezTo>
                  <a:cubicBezTo>
                    <a:pt x="7" y="12"/>
                    <a:pt x="8" y="11"/>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6" name="Freeform 23">
              <a:extLst>
                <a:ext uri="{FF2B5EF4-FFF2-40B4-BE49-F238E27FC236}">
                  <a16:creationId xmlns:a16="http://schemas.microsoft.com/office/drawing/2014/main" id="{BBD02B13-6DB7-4865-8B00-4B8A428D362F}"/>
                </a:ext>
              </a:extLst>
            </p:cNvPr>
            <p:cNvSpPr>
              <a:spLocks/>
            </p:cNvSpPr>
            <p:nvPr/>
          </p:nvSpPr>
          <p:spPr bwMode="auto">
            <a:xfrm>
              <a:off x="4665663" y="1743075"/>
              <a:ext cx="38100" cy="25400"/>
            </a:xfrm>
            <a:custGeom>
              <a:avLst/>
              <a:gdLst>
                <a:gd name="T0" fmla="*/ 9 w 10"/>
                <a:gd name="T1" fmla="*/ 0 h 7"/>
                <a:gd name="T2" fmla="*/ 0 w 10"/>
                <a:gd name="T3" fmla="*/ 2 h 7"/>
                <a:gd name="T4" fmla="*/ 0 w 10"/>
                <a:gd name="T5" fmla="*/ 7 h 7"/>
                <a:gd name="T6" fmla="*/ 10 w 10"/>
                <a:gd name="T7" fmla="*/ 7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2"/>
                    <a:pt x="0" y="2"/>
                  </a:cubicBezTo>
                  <a:cubicBezTo>
                    <a:pt x="0" y="7"/>
                    <a:pt x="0" y="7"/>
                    <a:pt x="0" y="7"/>
                  </a:cubicBezTo>
                  <a:cubicBezTo>
                    <a:pt x="10" y="7"/>
                    <a:pt x="10" y="7"/>
                    <a:pt x="10" y="7"/>
                  </a:cubicBezTo>
                  <a:cubicBezTo>
                    <a:pt x="10" y="5"/>
                    <a:pt x="10"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7" name="Freeform 24">
              <a:extLst>
                <a:ext uri="{FF2B5EF4-FFF2-40B4-BE49-F238E27FC236}">
                  <a16:creationId xmlns:a16="http://schemas.microsoft.com/office/drawing/2014/main" id="{FEDC114B-286E-4B1C-BBAA-FA8D53117AB6}"/>
                </a:ext>
              </a:extLst>
            </p:cNvPr>
            <p:cNvSpPr>
              <a:spLocks/>
            </p:cNvSpPr>
            <p:nvPr/>
          </p:nvSpPr>
          <p:spPr bwMode="auto">
            <a:xfrm>
              <a:off x="4586288" y="1844675"/>
              <a:ext cx="26988" cy="25400"/>
            </a:xfrm>
            <a:custGeom>
              <a:avLst/>
              <a:gdLst>
                <a:gd name="T0" fmla="*/ 0 w 7"/>
                <a:gd name="T1" fmla="*/ 2 h 7"/>
                <a:gd name="T2" fmla="*/ 7 w 7"/>
                <a:gd name="T3" fmla="*/ 7 h 7"/>
                <a:gd name="T4" fmla="*/ 4 w 7"/>
                <a:gd name="T5" fmla="*/ 0 h 7"/>
                <a:gd name="T6" fmla="*/ 0 w 7"/>
                <a:gd name="T7" fmla="*/ 2 h 7"/>
              </a:gdLst>
              <a:ahLst/>
              <a:cxnLst>
                <a:cxn ang="0">
                  <a:pos x="T0" y="T1"/>
                </a:cxn>
                <a:cxn ang="0">
                  <a:pos x="T2" y="T3"/>
                </a:cxn>
                <a:cxn ang="0">
                  <a:pos x="T4" y="T5"/>
                </a:cxn>
                <a:cxn ang="0">
                  <a:pos x="T6" y="T7"/>
                </a:cxn>
              </a:cxnLst>
              <a:rect l="0" t="0" r="r" b="b"/>
              <a:pathLst>
                <a:path w="7" h="7">
                  <a:moveTo>
                    <a:pt x="0" y="2"/>
                  </a:moveTo>
                  <a:cubicBezTo>
                    <a:pt x="2" y="4"/>
                    <a:pt x="4" y="5"/>
                    <a:pt x="7" y="7"/>
                  </a:cubicBezTo>
                  <a:cubicBezTo>
                    <a:pt x="6" y="5"/>
                    <a:pt x="4" y="2"/>
                    <a:pt x="4" y="0"/>
                  </a:cubicBezTo>
                  <a:cubicBezTo>
                    <a:pt x="2" y="1"/>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8" name="Freeform 25">
              <a:extLst>
                <a:ext uri="{FF2B5EF4-FFF2-40B4-BE49-F238E27FC236}">
                  <a16:creationId xmlns:a16="http://schemas.microsoft.com/office/drawing/2014/main" id="{E51CEF58-7B91-40F0-9758-1C37F5BC25B4}"/>
                </a:ext>
              </a:extLst>
            </p:cNvPr>
            <p:cNvSpPr>
              <a:spLocks/>
            </p:cNvSpPr>
            <p:nvPr/>
          </p:nvSpPr>
          <p:spPr bwMode="auto">
            <a:xfrm>
              <a:off x="4699001" y="1689100"/>
              <a:ext cx="26988" cy="26988"/>
            </a:xfrm>
            <a:custGeom>
              <a:avLst/>
              <a:gdLst>
                <a:gd name="T0" fmla="*/ 7 w 7"/>
                <a:gd name="T1" fmla="*/ 5 h 7"/>
                <a:gd name="T2" fmla="*/ 0 w 7"/>
                <a:gd name="T3" fmla="*/ 0 h 7"/>
                <a:gd name="T4" fmla="*/ 3 w 7"/>
                <a:gd name="T5" fmla="*/ 7 h 7"/>
                <a:gd name="T6" fmla="*/ 7 w 7"/>
                <a:gd name="T7" fmla="*/ 5 h 7"/>
              </a:gdLst>
              <a:ahLst/>
              <a:cxnLst>
                <a:cxn ang="0">
                  <a:pos x="T0" y="T1"/>
                </a:cxn>
                <a:cxn ang="0">
                  <a:pos x="T2" y="T3"/>
                </a:cxn>
                <a:cxn ang="0">
                  <a:pos x="T4" y="T5"/>
                </a:cxn>
                <a:cxn ang="0">
                  <a:pos x="T6" y="T7"/>
                </a:cxn>
              </a:cxnLst>
              <a:rect l="0" t="0" r="r" b="b"/>
              <a:pathLst>
                <a:path w="7" h="7">
                  <a:moveTo>
                    <a:pt x="7" y="5"/>
                  </a:moveTo>
                  <a:cubicBezTo>
                    <a:pt x="5" y="3"/>
                    <a:pt x="2" y="1"/>
                    <a:pt x="0" y="0"/>
                  </a:cubicBezTo>
                  <a:cubicBezTo>
                    <a:pt x="1" y="2"/>
                    <a:pt x="2" y="5"/>
                    <a:pt x="3" y="7"/>
                  </a:cubicBezTo>
                  <a:cubicBezTo>
                    <a:pt x="4" y="7"/>
                    <a:pt x="5" y="6"/>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1" name="Freeform 26">
              <a:extLst>
                <a:ext uri="{FF2B5EF4-FFF2-40B4-BE49-F238E27FC236}">
                  <a16:creationId xmlns:a16="http://schemas.microsoft.com/office/drawing/2014/main" id="{00129961-51DF-49B6-BF66-D0299F09EE42}"/>
                </a:ext>
              </a:extLst>
            </p:cNvPr>
            <p:cNvSpPr>
              <a:spLocks/>
            </p:cNvSpPr>
            <p:nvPr/>
          </p:nvSpPr>
          <p:spPr bwMode="auto">
            <a:xfrm>
              <a:off x="4665663" y="1787525"/>
              <a:ext cx="38100" cy="30163"/>
            </a:xfrm>
            <a:custGeom>
              <a:avLst/>
              <a:gdLst>
                <a:gd name="T0" fmla="*/ 10 w 10"/>
                <a:gd name="T1" fmla="*/ 0 h 8"/>
                <a:gd name="T2" fmla="*/ 0 w 10"/>
                <a:gd name="T3" fmla="*/ 0 h 8"/>
                <a:gd name="T4" fmla="*/ 0 w 10"/>
                <a:gd name="T5" fmla="*/ 6 h 8"/>
                <a:gd name="T6" fmla="*/ 9 w 10"/>
                <a:gd name="T7" fmla="*/ 8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0" y="0"/>
                    <a:pt x="0" y="0"/>
                    <a:pt x="0" y="0"/>
                  </a:cubicBezTo>
                  <a:cubicBezTo>
                    <a:pt x="0" y="6"/>
                    <a:pt x="0" y="6"/>
                    <a:pt x="0" y="6"/>
                  </a:cubicBezTo>
                  <a:cubicBezTo>
                    <a:pt x="3" y="6"/>
                    <a:pt x="6" y="7"/>
                    <a:pt x="9" y="8"/>
                  </a:cubicBezTo>
                  <a:cubicBezTo>
                    <a:pt x="10" y="6"/>
                    <a:pt x="10"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2" name="Freeform 27">
              <a:extLst>
                <a:ext uri="{FF2B5EF4-FFF2-40B4-BE49-F238E27FC236}">
                  <a16:creationId xmlns:a16="http://schemas.microsoft.com/office/drawing/2014/main" id="{9DDF2EBF-06A4-4F6E-9CD9-A545879C03EE}"/>
                </a:ext>
              </a:extLst>
            </p:cNvPr>
            <p:cNvSpPr>
              <a:spLocks/>
            </p:cNvSpPr>
            <p:nvPr/>
          </p:nvSpPr>
          <p:spPr bwMode="auto">
            <a:xfrm>
              <a:off x="4665663" y="1828800"/>
              <a:ext cx="30163" cy="49213"/>
            </a:xfrm>
            <a:custGeom>
              <a:avLst/>
              <a:gdLst>
                <a:gd name="T0" fmla="*/ 8 w 8"/>
                <a:gd name="T1" fmla="*/ 2 h 13"/>
                <a:gd name="T2" fmla="*/ 0 w 8"/>
                <a:gd name="T3" fmla="*/ 0 h 13"/>
                <a:gd name="T4" fmla="*/ 0 w 8"/>
                <a:gd name="T5" fmla="*/ 13 h 13"/>
                <a:gd name="T6" fmla="*/ 8 w 8"/>
                <a:gd name="T7" fmla="*/ 2 h 13"/>
              </a:gdLst>
              <a:ahLst/>
              <a:cxnLst>
                <a:cxn ang="0">
                  <a:pos x="T0" y="T1"/>
                </a:cxn>
                <a:cxn ang="0">
                  <a:pos x="T2" y="T3"/>
                </a:cxn>
                <a:cxn ang="0">
                  <a:pos x="T4" y="T5"/>
                </a:cxn>
                <a:cxn ang="0">
                  <a:pos x="T6" y="T7"/>
                </a:cxn>
              </a:cxnLst>
              <a:rect l="0" t="0" r="r" b="b"/>
              <a:pathLst>
                <a:path w="8" h="13">
                  <a:moveTo>
                    <a:pt x="8" y="2"/>
                  </a:moveTo>
                  <a:cubicBezTo>
                    <a:pt x="5" y="1"/>
                    <a:pt x="3" y="0"/>
                    <a:pt x="0" y="0"/>
                  </a:cubicBezTo>
                  <a:cubicBezTo>
                    <a:pt x="0" y="13"/>
                    <a:pt x="0" y="13"/>
                    <a:pt x="0" y="13"/>
                  </a:cubicBezTo>
                  <a:cubicBezTo>
                    <a:pt x="3" y="11"/>
                    <a:pt x="6" y="7"/>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3" name="Freeform 28">
              <a:extLst>
                <a:ext uri="{FF2B5EF4-FFF2-40B4-BE49-F238E27FC236}">
                  <a16:creationId xmlns:a16="http://schemas.microsoft.com/office/drawing/2014/main" id="{92E388C1-AD1D-4C61-BC1A-03E4618E8C2B}"/>
                </a:ext>
              </a:extLst>
            </p:cNvPr>
            <p:cNvSpPr>
              <a:spLocks/>
            </p:cNvSpPr>
            <p:nvPr/>
          </p:nvSpPr>
          <p:spPr bwMode="auto">
            <a:xfrm>
              <a:off x="4556126" y="1724025"/>
              <a:ext cx="38100" cy="44450"/>
            </a:xfrm>
            <a:custGeom>
              <a:avLst/>
              <a:gdLst>
                <a:gd name="T0" fmla="*/ 10 w 10"/>
                <a:gd name="T1" fmla="*/ 3 h 12"/>
                <a:gd name="T2" fmla="*/ 5 w 10"/>
                <a:gd name="T3" fmla="*/ 0 h 12"/>
                <a:gd name="T4" fmla="*/ 0 w 10"/>
                <a:gd name="T5" fmla="*/ 12 h 12"/>
                <a:gd name="T6" fmla="*/ 9 w 10"/>
                <a:gd name="T7" fmla="*/ 12 h 12"/>
                <a:gd name="T8" fmla="*/ 10 w 10"/>
                <a:gd name="T9" fmla="*/ 3 h 12"/>
              </a:gdLst>
              <a:ahLst/>
              <a:cxnLst>
                <a:cxn ang="0">
                  <a:pos x="T0" y="T1"/>
                </a:cxn>
                <a:cxn ang="0">
                  <a:pos x="T2" y="T3"/>
                </a:cxn>
                <a:cxn ang="0">
                  <a:pos x="T4" y="T5"/>
                </a:cxn>
                <a:cxn ang="0">
                  <a:pos x="T6" y="T7"/>
                </a:cxn>
                <a:cxn ang="0">
                  <a:pos x="T8" y="T9"/>
                </a:cxn>
              </a:cxnLst>
              <a:rect l="0" t="0" r="r" b="b"/>
              <a:pathLst>
                <a:path w="10" h="12">
                  <a:moveTo>
                    <a:pt x="10" y="3"/>
                  </a:moveTo>
                  <a:cubicBezTo>
                    <a:pt x="8" y="2"/>
                    <a:pt x="7" y="1"/>
                    <a:pt x="5" y="0"/>
                  </a:cubicBezTo>
                  <a:cubicBezTo>
                    <a:pt x="2" y="3"/>
                    <a:pt x="1" y="8"/>
                    <a:pt x="0" y="12"/>
                  </a:cubicBezTo>
                  <a:cubicBezTo>
                    <a:pt x="9" y="12"/>
                    <a:pt x="9" y="12"/>
                    <a:pt x="9" y="12"/>
                  </a:cubicBezTo>
                  <a:cubicBezTo>
                    <a:pt x="9" y="9"/>
                    <a:pt x="9" y="6"/>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4" name="Freeform 29">
              <a:extLst>
                <a:ext uri="{FF2B5EF4-FFF2-40B4-BE49-F238E27FC236}">
                  <a16:creationId xmlns:a16="http://schemas.microsoft.com/office/drawing/2014/main" id="{6770E90B-F43E-45FF-8E90-C1A54FD040EB}"/>
                </a:ext>
              </a:extLst>
            </p:cNvPr>
            <p:cNvSpPr>
              <a:spLocks/>
            </p:cNvSpPr>
            <p:nvPr/>
          </p:nvSpPr>
          <p:spPr bwMode="auto">
            <a:xfrm>
              <a:off x="4662488" y="1971675"/>
              <a:ext cx="11113" cy="15875"/>
            </a:xfrm>
            <a:custGeom>
              <a:avLst/>
              <a:gdLst>
                <a:gd name="T0" fmla="*/ 1 w 3"/>
                <a:gd name="T1" fmla="*/ 0 h 4"/>
                <a:gd name="T2" fmla="*/ 0 w 3"/>
                <a:gd name="T3" fmla="*/ 0 h 4"/>
                <a:gd name="T4" fmla="*/ 0 w 3"/>
                <a:gd name="T5" fmla="*/ 3 h 4"/>
                <a:gd name="T6" fmla="*/ 1 w 3"/>
                <a:gd name="T7" fmla="*/ 4 h 4"/>
                <a:gd name="T8" fmla="*/ 3 w 3"/>
                <a:gd name="T9" fmla="*/ 2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0"/>
                    <a:pt x="1" y="0"/>
                    <a:pt x="0" y="0"/>
                  </a:cubicBezTo>
                  <a:cubicBezTo>
                    <a:pt x="0" y="3"/>
                    <a:pt x="0" y="3"/>
                    <a:pt x="0" y="3"/>
                  </a:cubicBezTo>
                  <a:cubicBezTo>
                    <a:pt x="1" y="4"/>
                    <a:pt x="1" y="4"/>
                    <a:pt x="1" y="4"/>
                  </a:cubicBezTo>
                  <a:cubicBezTo>
                    <a:pt x="3" y="4"/>
                    <a:pt x="3" y="3"/>
                    <a:pt x="3" y="2"/>
                  </a:cubicBezTo>
                  <a:cubicBezTo>
                    <a:pt x="3" y="1"/>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9" name="Freeform 30">
              <a:extLst>
                <a:ext uri="{FF2B5EF4-FFF2-40B4-BE49-F238E27FC236}">
                  <a16:creationId xmlns:a16="http://schemas.microsoft.com/office/drawing/2014/main" id="{9F498B9D-A96B-41E6-B939-D55844913876}"/>
                </a:ext>
              </a:extLst>
            </p:cNvPr>
            <p:cNvSpPr>
              <a:spLocks noEditPoints="1"/>
            </p:cNvSpPr>
            <p:nvPr/>
          </p:nvSpPr>
          <p:spPr bwMode="auto">
            <a:xfrm>
              <a:off x="4459288" y="1592263"/>
              <a:ext cx="393700" cy="488950"/>
            </a:xfrm>
            <a:custGeom>
              <a:avLst/>
              <a:gdLst>
                <a:gd name="T0" fmla="*/ 13 w 105"/>
                <a:gd name="T1" fmla="*/ 0 h 130"/>
                <a:gd name="T2" fmla="*/ 0 w 105"/>
                <a:gd name="T3" fmla="*/ 117 h 130"/>
                <a:gd name="T4" fmla="*/ 92 w 105"/>
                <a:gd name="T5" fmla="*/ 130 h 130"/>
                <a:gd name="T6" fmla="*/ 105 w 105"/>
                <a:gd name="T7" fmla="*/ 12 h 130"/>
                <a:gd name="T8" fmla="*/ 52 w 105"/>
                <a:gd name="T9" fmla="*/ 19 h 130"/>
                <a:gd name="T10" fmla="*/ 52 w 105"/>
                <a:gd name="T11" fmla="*/ 81 h 130"/>
                <a:gd name="T12" fmla="*/ 52 w 105"/>
                <a:gd name="T13" fmla="*/ 19 h 130"/>
                <a:gd name="T14" fmla="*/ 17 w 105"/>
                <a:gd name="T15" fmla="*/ 106 h 130"/>
                <a:gd name="T16" fmla="*/ 15 w 105"/>
                <a:gd name="T17" fmla="*/ 110 h 130"/>
                <a:gd name="T18" fmla="*/ 18 w 105"/>
                <a:gd name="T19" fmla="*/ 99 h 130"/>
                <a:gd name="T20" fmla="*/ 23 w 105"/>
                <a:gd name="T21" fmla="*/ 103 h 130"/>
                <a:gd name="T22" fmla="*/ 18 w 105"/>
                <a:gd name="T23" fmla="*/ 106 h 130"/>
                <a:gd name="T24" fmla="*/ 29 w 105"/>
                <a:gd name="T25" fmla="*/ 108 h 130"/>
                <a:gd name="T26" fmla="*/ 25 w 105"/>
                <a:gd name="T27" fmla="*/ 110 h 130"/>
                <a:gd name="T28" fmla="*/ 26 w 105"/>
                <a:gd name="T29" fmla="*/ 99 h 130"/>
                <a:gd name="T30" fmla="*/ 33 w 105"/>
                <a:gd name="T31" fmla="*/ 110 h 130"/>
                <a:gd name="T32" fmla="*/ 37 w 105"/>
                <a:gd name="T33" fmla="*/ 111 h 130"/>
                <a:gd name="T34" fmla="*/ 34 w 105"/>
                <a:gd name="T35" fmla="*/ 108 h 130"/>
                <a:gd name="T36" fmla="*/ 39 w 105"/>
                <a:gd name="T37" fmla="*/ 107 h 130"/>
                <a:gd name="T38" fmla="*/ 34 w 105"/>
                <a:gd name="T39" fmla="*/ 102 h 130"/>
                <a:gd name="T40" fmla="*/ 41 w 105"/>
                <a:gd name="T41" fmla="*/ 100 h 130"/>
                <a:gd name="T42" fmla="*/ 38 w 105"/>
                <a:gd name="T43" fmla="*/ 101 h 130"/>
                <a:gd name="T44" fmla="*/ 38 w 105"/>
                <a:gd name="T45" fmla="*/ 104 h 130"/>
                <a:gd name="T46" fmla="*/ 37 w 105"/>
                <a:gd name="T47" fmla="*/ 111 h 130"/>
                <a:gd name="T48" fmla="*/ 43 w 105"/>
                <a:gd name="T49" fmla="*/ 110 h 130"/>
                <a:gd name="T50" fmla="*/ 46 w 105"/>
                <a:gd name="T51" fmla="*/ 108 h 130"/>
                <a:gd name="T52" fmla="*/ 46 w 105"/>
                <a:gd name="T53" fmla="*/ 106 h 130"/>
                <a:gd name="T54" fmla="*/ 47 w 105"/>
                <a:gd name="T55" fmla="*/ 99 h 130"/>
                <a:gd name="T56" fmla="*/ 49 w 105"/>
                <a:gd name="T57" fmla="*/ 102 h 130"/>
                <a:gd name="T58" fmla="*/ 45 w 105"/>
                <a:gd name="T59" fmla="*/ 102 h 130"/>
                <a:gd name="T60" fmla="*/ 50 w 105"/>
                <a:gd name="T61" fmla="*/ 107 h 130"/>
                <a:gd name="T62" fmla="*/ 59 w 105"/>
                <a:gd name="T63" fmla="*/ 105 h 130"/>
                <a:gd name="T64" fmla="*/ 54 w 105"/>
                <a:gd name="T65" fmla="*/ 106 h 130"/>
                <a:gd name="T66" fmla="*/ 52 w 105"/>
                <a:gd name="T67" fmla="*/ 110 h 130"/>
                <a:gd name="T68" fmla="*/ 55 w 105"/>
                <a:gd name="T69" fmla="*/ 99 h 130"/>
                <a:gd name="T70" fmla="*/ 60 w 105"/>
                <a:gd name="T71" fmla="*/ 103 h 130"/>
                <a:gd name="T72" fmla="*/ 66 w 105"/>
                <a:gd name="T73" fmla="*/ 111 h 130"/>
                <a:gd name="T74" fmla="*/ 66 w 105"/>
                <a:gd name="T75" fmla="*/ 99 h 130"/>
                <a:gd name="T76" fmla="*/ 66 w 105"/>
                <a:gd name="T77" fmla="*/ 111 h 130"/>
                <a:gd name="T78" fmla="*/ 78 w 105"/>
                <a:gd name="T79" fmla="*/ 108 h 130"/>
                <a:gd name="T80" fmla="*/ 76 w 105"/>
                <a:gd name="T81" fmla="*/ 106 h 130"/>
                <a:gd name="T82" fmla="*/ 73 w 105"/>
                <a:gd name="T83" fmla="*/ 110 h 130"/>
                <a:gd name="T84" fmla="*/ 77 w 105"/>
                <a:gd name="T85" fmla="*/ 99 h 130"/>
                <a:gd name="T86" fmla="*/ 81 w 105"/>
                <a:gd name="T87" fmla="*/ 102 h 130"/>
                <a:gd name="T88" fmla="*/ 79 w 105"/>
                <a:gd name="T89" fmla="*/ 105 h 130"/>
                <a:gd name="T90" fmla="*/ 82 w 105"/>
                <a:gd name="T91" fmla="*/ 110 h 130"/>
                <a:gd name="T92" fmla="*/ 91 w 105"/>
                <a:gd name="T93" fmla="*/ 101 h 130"/>
                <a:gd name="T94" fmla="*/ 88 w 105"/>
                <a:gd name="T95" fmla="*/ 110 h 130"/>
                <a:gd name="T96" fmla="*/ 85 w 105"/>
                <a:gd name="T97" fmla="*/ 101 h 130"/>
                <a:gd name="T98" fmla="*/ 82 w 105"/>
                <a:gd name="T99" fmla="*/ 99 h 130"/>
                <a:gd name="T100" fmla="*/ 91 w 105"/>
                <a:gd name="T101" fmla="*/ 10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5" h="130">
                  <a:moveTo>
                    <a:pt x="92" y="0"/>
                  </a:moveTo>
                  <a:cubicBezTo>
                    <a:pt x="13" y="0"/>
                    <a:pt x="13" y="0"/>
                    <a:pt x="13" y="0"/>
                  </a:cubicBezTo>
                  <a:cubicBezTo>
                    <a:pt x="6" y="0"/>
                    <a:pt x="0" y="5"/>
                    <a:pt x="0" y="12"/>
                  </a:cubicBezTo>
                  <a:cubicBezTo>
                    <a:pt x="0" y="117"/>
                    <a:pt x="0" y="117"/>
                    <a:pt x="0" y="117"/>
                  </a:cubicBezTo>
                  <a:cubicBezTo>
                    <a:pt x="0" y="124"/>
                    <a:pt x="6" y="130"/>
                    <a:pt x="13" y="130"/>
                  </a:cubicBezTo>
                  <a:cubicBezTo>
                    <a:pt x="92" y="130"/>
                    <a:pt x="92" y="130"/>
                    <a:pt x="92" y="130"/>
                  </a:cubicBezTo>
                  <a:cubicBezTo>
                    <a:pt x="99" y="130"/>
                    <a:pt x="105" y="124"/>
                    <a:pt x="105" y="117"/>
                  </a:cubicBezTo>
                  <a:cubicBezTo>
                    <a:pt x="105" y="12"/>
                    <a:pt x="105" y="12"/>
                    <a:pt x="105" y="12"/>
                  </a:cubicBezTo>
                  <a:cubicBezTo>
                    <a:pt x="105" y="5"/>
                    <a:pt x="99" y="0"/>
                    <a:pt x="92" y="0"/>
                  </a:cubicBezTo>
                  <a:close/>
                  <a:moveTo>
                    <a:pt x="52" y="19"/>
                  </a:moveTo>
                  <a:cubicBezTo>
                    <a:pt x="69" y="19"/>
                    <a:pt x="83" y="33"/>
                    <a:pt x="83" y="50"/>
                  </a:cubicBezTo>
                  <a:cubicBezTo>
                    <a:pt x="83" y="67"/>
                    <a:pt x="69" y="81"/>
                    <a:pt x="52" y="81"/>
                  </a:cubicBezTo>
                  <a:cubicBezTo>
                    <a:pt x="35" y="81"/>
                    <a:pt x="21" y="67"/>
                    <a:pt x="21" y="50"/>
                  </a:cubicBezTo>
                  <a:cubicBezTo>
                    <a:pt x="21" y="33"/>
                    <a:pt x="35" y="19"/>
                    <a:pt x="52" y="19"/>
                  </a:cubicBezTo>
                  <a:close/>
                  <a:moveTo>
                    <a:pt x="18" y="106"/>
                  </a:moveTo>
                  <a:cubicBezTo>
                    <a:pt x="18" y="106"/>
                    <a:pt x="17" y="106"/>
                    <a:pt x="17" y="106"/>
                  </a:cubicBezTo>
                  <a:cubicBezTo>
                    <a:pt x="17" y="110"/>
                    <a:pt x="17" y="110"/>
                    <a:pt x="17" y="110"/>
                  </a:cubicBezTo>
                  <a:cubicBezTo>
                    <a:pt x="15" y="110"/>
                    <a:pt x="15" y="110"/>
                    <a:pt x="15" y="110"/>
                  </a:cubicBezTo>
                  <a:cubicBezTo>
                    <a:pt x="15" y="99"/>
                    <a:pt x="15" y="99"/>
                    <a:pt x="15" y="99"/>
                  </a:cubicBezTo>
                  <a:cubicBezTo>
                    <a:pt x="16" y="99"/>
                    <a:pt x="17" y="99"/>
                    <a:pt x="18" y="99"/>
                  </a:cubicBezTo>
                  <a:cubicBezTo>
                    <a:pt x="20" y="99"/>
                    <a:pt x="21" y="99"/>
                    <a:pt x="22" y="100"/>
                  </a:cubicBezTo>
                  <a:cubicBezTo>
                    <a:pt x="22" y="101"/>
                    <a:pt x="23" y="102"/>
                    <a:pt x="23" y="103"/>
                  </a:cubicBezTo>
                  <a:cubicBezTo>
                    <a:pt x="23" y="104"/>
                    <a:pt x="22" y="105"/>
                    <a:pt x="22" y="105"/>
                  </a:cubicBezTo>
                  <a:cubicBezTo>
                    <a:pt x="21" y="106"/>
                    <a:pt x="20" y="106"/>
                    <a:pt x="18" y="106"/>
                  </a:cubicBezTo>
                  <a:close/>
                  <a:moveTo>
                    <a:pt x="30" y="110"/>
                  </a:moveTo>
                  <a:cubicBezTo>
                    <a:pt x="29" y="108"/>
                    <a:pt x="29" y="108"/>
                    <a:pt x="29" y="108"/>
                  </a:cubicBezTo>
                  <a:cubicBezTo>
                    <a:pt x="26" y="108"/>
                    <a:pt x="26" y="108"/>
                    <a:pt x="26" y="108"/>
                  </a:cubicBezTo>
                  <a:cubicBezTo>
                    <a:pt x="25" y="110"/>
                    <a:pt x="25" y="110"/>
                    <a:pt x="25" y="110"/>
                  </a:cubicBezTo>
                  <a:cubicBezTo>
                    <a:pt x="23" y="110"/>
                    <a:pt x="23" y="110"/>
                    <a:pt x="23" y="110"/>
                  </a:cubicBezTo>
                  <a:cubicBezTo>
                    <a:pt x="26" y="99"/>
                    <a:pt x="26" y="99"/>
                    <a:pt x="26" y="99"/>
                  </a:cubicBezTo>
                  <a:cubicBezTo>
                    <a:pt x="29" y="99"/>
                    <a:pt x="29" y="99"/>
                    <a:pt x="29" y="99"/>
                  </a:cubicBezTo>
                  <a:cubicBezTo>
                    <a:pt x="33" y="110"/>
                    <a:pt x="33" y="110"/>
                    <a:pt x="33" y="110"/>
                  </a:cubicBezTo>
                  <a:lnTo>
                    <a:pt x="30" y="110"/>
                  </a:lnTo>
                  <a:close/>
                  <a:moveTo>
                    <a:pt x="37" y="111"/>
                  </a:moveTo>
                  <a:cubicBezTo>
                    <a:pt x="36" y="111"/>
                    <a:pt x="34" y="110"/>
                    <a:pt x="34" y="110"/>
                  </a:cubicBezTo>
                  <a:cubicBezTo>
                    <a:pt x="34" y="108"/>
                    <a:pt x="34" y="108"/>
                    <a:pt x="34" y="108"/>
                  </a:cubicBezTo>
                  <a:cubicBezTo>
                    <a:pt x="35" y="108"/>
                    <a:pt x="36" y="108"/>
                    <a:pt x="37" y="108"/>
                  </a:cubicBezTo>
                  <a:cubicBezTo>
                    <a:pt x="38" y="108"/>
                    <a:pt x="39" y="108"/>
                    <a:pt x="39" y="107"/>
                  </a:cubicBezTo>
                  <a:cubicBezTo>
                    <a:pt x="39" y="107"/>
                    <a:pt x="38" y="106"/>
                    <a:pt x="37" y="106"/>
                  </a:cubicBezTo>
                  <a:cubicBezTo>
                    <a:pt x="35" y="105"/>
                    <a:pt x="34" y="104"/>
                    <a:pt x="34" y="102"/>
                  </a:cubicBezTo>
                  <a:cubicBezTo>
                    <a:pt x="34" y="101"/>
                    <a:pt x="35" y="99"/>
                    <a:pt x="38" y="99"/>
                  </a:cubicBezTo>
                  <a:cubicBezTo>
                    <a:pt x="39" y="99"/>
                    <a:pt x="40" y="99"/>
                    <a:pt x="41" y="100"/>
                  </a:cubicBezTo>
                  <a:cubicBezTo>
                    <a:pt x="40" y="102"/>
                    <a:pt x="40" y="102"/>
                    <a:pt x="40" y="102"/>
                  </a:cubicBezTo>
                  <a:cubicBezTo>
                    <a:pt x="40" y="101"/>
                    <a:pt x="39" y="101"/>
                    <a:pt x="38" y="101"/>
                  </a:cubicBezTo>
                  <a:cubicBezTo>
                    <a:pt x="37" y="101"/>
                    <a:pt x="36" y="102"/>
                    <a:pt x="36" y="102"/>
                  </a:cubicBezTo>
                  <a:cubicBezTo>
                    <a:pt x="36" y="103"/>
                    <a:pt x="37" y="103"/>
                    <a:pt x="38" y="104"/>
                  </a:cubicBezTo>
                  <a:cubicBezTo>
                    <a:pt x="40" y="105"/>
                    <a:pt x="41" y="106"/>
                    <a:pt x="41" y="107"/>
                  </a:cubicBezTo>
                  <a:cubicBezTo>
                    <a:pt x="41" y="109"/>
                    <a:pt x="40" y="111"/>
                    <a:pt x="37" y="111"/>
                  </a:cubicBezTo>
                  <a:close/>
                  <a:moveTo>
                    <a:pt x="46" y="111"/>
                  </a:moveTo>
                  <a:cubicBezTo>
                    <a:pt x="44" y="111"/>
                    <a:pt x="43" y="110"/>
                    <a:pt x="43" y="110"/>
                  </a:cubicBezTo>
                  <a:cubicBezTo>
                    <a:pt x="43" y="108"/>
                    <a:pt x="43" y="108"/>
                    <a:pt x="43" y="108"/>
                  </a:cubicBezTo>
                  <a:cubicBezTo>
                    <a:pt x="44" y="108"/>
                    <a:pt x="45" y="108"/>
                    <a:pt x="46" y="108"/>
                  </a:cubicBezTo>
                  <a:cubicBezTo>
                    <a:pt x="47" y="108"/>
                    <a:pt x="48" y="108"/>
                    <a:pt x="48" y="107"/>
                  </a:cubicBezTo>
                  <a:cubicBezTo>
                    <a:pt x="48" y="107"/>
                    <a:pt x="47" y="106"/>
                    <a:pt x="46" y="106"/>
                  </a:cubicBezTo>
                  <a:cubicBezTo>
                    <a:pt x="44" y="105"/>
                    <a:pt x="43" y="104"/>
                    <a:pt x="43" y="102"/>
                  </a:cubicBezTo>
                  <a:cubicBezTo>
                    <a:pt x="43" y="101"/>
                    <a:pt x="44" y="99"/>
                    <a:pt x="47" y="99"/>
                  </a:cubicBezTo>
                  <a:cubicBezTo>
                    <a:pt x="48" y="99"/>
                    <a:pt x="49" y="99"/>
                    <a:pt x="50" y="100"/>
                  </a:cubicBezTo>
                  <a:cubicBezTo>
                    <a:pt x="49" y="102"/>
                    <a:pt x="49" y="102"/>
                    <a:pt x="49" y="102"/>
                  </a:cubicBezTo>
                  <a:cubicBezTo>
                    <a:pt x="49" y="101"/>
                    <a:pt x="48" y="101"/>
                    <a:pt x="47" y="101"/>
                  </a:cubicBezTo>
                  <a:cubicBezTo>
                    <a:pt x="46" y="101"/>
                    <a:pt x="45" y="102"/>
                    <a:pt x="45" y="102"/>
                  </a:cubicBezTo>
                  <a:cubicBezTo>
                    <a:pt x="45" y="103"/>
                    <a:pt x="46" y="103"/>
                    <a:pt x="47" y="104"/>
                  </a:cubicBezTo>
                  <a:cubicBezTo>
                    <a:pt x="49" y="105"/>
                    <a:pt x="50" y="106"/>
                    <a:pt x="50" y="107"/>
                  </a:cubicBezTo>
                  <a:cubicBezTo>
                    <a:pt x="50" y="109"/>
                    <a:pt x="49" y="111"/>
                    <a:pt x="46" y="111"/>
                  </a:cubicBezTo>
                  <a:close/>
                  <a:moveTo>
                    <a:pt x="59" y="105"/>
                  </a:moveTo>
                  <a:cubicBezTo>
                    <a:pt x="58" y="106"/>
                    <a:pt x="57" y="106"/>
                    <a:pt x="55" y="106"/>
                  </a:cubicBezTo>
                  <a:cubicBezTo>
                    <a:pt x="55" y="106"/>
                    <a:pt x="55" y="106"/>
                    <a:pt x="54" y="106"/>
                  </a:cubicBezTo>
                  <a:cubicBezTo>
                    <a:pt x="54" y="110"/>
                    <a:pt x="54" y="110"/>
                    <a:pt x="54" y="110"/>
                  </a:cubicBezTo>
                  <a:cubicBezTo>
                    <a:pt x="52" y="110"/>
                    <a:pt x="52" y="110"/>
                    <a:pt x="52" y="110"/>
                  </a:cubicBezTo>
                  <a:cubicBezTo>
                    <a:pt x="52" y="99"/>
                    <a:pt x="52" y="99"/>
                    <a:pt x="52" y="99"/>
                  </a:cubicBezTo>
                  <a:cubicBezTo>
                    <a:pt x="53" y="99"/>
                    <a:pt x="54" y="99"/>
                    <a:pt x="55" y="99"/>
                  </a:cubicBezTo>
                  <a:cubicBezTo>
                    <a:pt x="57" y="99"/>
                    <a:pt x="58" y="99"/>
                    <a:pt x="59" y="100"/>
                  </a:cubicBezTo>
                  <a:cubicBezTo>
                    <a:pt x="59" y="101"/>
                    <a:pt x="60" y="102"/>
                    <a:pt x="60" y="103"/>
                  </a:cubicBezTo>
                  <a:cubicBezTo>
                    <a:pt x="60" y="104"/>
                    <a:pt x="60" y="105"/>
                    <a:pt x="59" y="105"/>
                  </a:cubicBezTo>
                  <a:close/>
                  <a:moveTo>
                    <a:pt x="66" y="111"/>
                  </a:moveTo>
                  <a:cubicBezTo>
                    <a:pt x="63" y="111"/>
                    <a:pt x="61" y="108"/>
                    <a:pt x="61" y="105"/>
                  </a:cubicBezTo>
                  <a:cubicBezTo>
                    <a:pt x="61" y="102"/>
                    <a:pt x="63" y="99"/>
                    <a:pt x="66" y="99"/>
                  </a:cubicBezTo>
                  <a:cubicBezTo>
                    <a:pt x="70" y="99"/>
                    <a:pt x="72" y="102"/>
                    <a:pt x="72" y="105"/>
                  </a:cubicBezTo>
                  <a:cubicBezTo>
                    <a:pt x="72" y="108"/>
                    <a:pt x="69" y="111"/>
                    <a:pt x="66" y="111"/>
                  </a:cubicBezTo>
                  <a:close/>
                  <a:moveTo>
                    <a:pt x="79" y="110"/>
                  </a:moveTo>
                  <a:cubicBezTo>
                    <a:pt x="79" y="110"/>
                    <a:pt x="79" y="109"/>
                    <a:pt x="78" y="108"/>
                  </a:cubicBezTo>
                  <a:cubicBezTo>
                    <a:pt x="78" y="106"/>
                    <a:pt x="78" y="106"/>
                    <a:pt x="77" y="106"/>
                  </a:cubicBezTo>
                  <a:cubicBezTo>
                    <a:pt x="76" y="106"/>
                    <a:pt x="76" y="106"/>
                    <a:pt x="76" y="106"/>
                  </a:cubicBezTo>
                  <a:cubicBezTo>
                    <a:pt x="76" y="110"/>
                    <a:pt x="76" y="110"/>
                    <a:pt x="76" y="110"/>
                  </a:cubicBezTo>
                  <a:cubicBezTo>
                    <a:pt x="73" y="110"/>
                    <a:pt x="73" y="110"/>
                    <a:pt x="73" y="110"/>
                  </a:cubicBezTo>
                  <a:cubicBezTo>
                    <a:pt x="73" y="99"/>
                    <a:pt x="73" y="99"/>
                    <a:pt x="73" y="99"/>
                  </a:cubicBezTo>
                  <a:cubicBezTo>
                    <a:pt x="74" y="99"/>
                    <a:pt x="75" y="99"/>
                    <a:pt x="77" y="99"/>
                  </a:cubicBezTo>
                  <a:cubicBezTo>
                    <a:pt x="78" y="99"/>
                    <a:pt x="79" y="99"/>
                    <a:pt x="80" y="100"/>
                  </a:cubicBezTo>
                  <a:cubicBezTo>
                    <a:pt x="81" y="101"/>
                    <a:pt x="81" y="101"/>
                    <a:pt x="81" y="102"/>
                  </a:cubicBezTo>
                  <a:cubicBezTo>
                    <a:pt x="81" y="104"/>
                    <a:pt x="80" y="105"/>
                    <a:pt x="79" y="105"/>
                  </a:cubicBezTo>
                  <a:cubicBezTo>
                    <a:pt x="79" y="105"/>
                    <a:pt x="79" y="105"/>
                    <a:pt x="79" y="105"/>
                  </a:cubicBezTo>
                  <a:cubicBezTo>
                    <a:pt x="80" y="105"/>
                    <a:pt x="80" y="106"/>
                    <a:pt x="81" y="107"/>
                  </a:cubicBezTo>
                  <a:cubicBezTo>
                    <a:pt x="81" y="108"/>
                    <a:pt x="81" y="110"/>
                    <a:pt x="82" y="110"/>
                  </a:cubicBezTo>
                  <a:lnTo>
                    <a:pt x="79" y="110"/>
                  </a:lnTo>
                  <a:close/>
                  <a:moveTo>
                    <a:pt x="91" y="101"/>
                  </a:moveTo>
                  <a:cubicBezTo>
                    <a:pt x="88" y="101"/>
                    <a:pt x="88" y="101"/>
                    <a:pt x="88" y="101"/>
                  </a:cubicBezTo>
                  <a:cubicBezTo>
                    <a:pt x="88" y="110"/>
                    <a:pt x="88" y="110"/>
                    <a:pt x="88" y="110"/>
                  </a:cubicBezTo>
                  <a:cubicBezTo>
                    <a:pt x="85" y="110"/>
                    <a:pt x="85" y="110"/>
                    <a:pt x="85" y="110"/>
                  </a:cubicBezTo>
                  <a:cubicBezTo>
                    <a:pt x="85" y="101"/>
                    <a:pt x="85" y="101"/>
                    <a:pt x="85" y="101"/>
                  </a:cubicBezTo>
                  <a:cubicBezTo>
                    <a:pt x="82" y="101"/>
                    <a:pt x="82" y="101"/>
                    <a:pt x="82" y="101"/>
                  </a:cubicBezTo>
                  <a:cubicBezTo>
                    <a:pt x="82" y="99"/>
                    <a:pt x="82" y="99"/>
                    <a:pt x="82" y="99"/>
                  </a:cubicBezTo>
                  <a:cubicBezTo>
                    <a:pt x="91" y="99"/>
                    <a:pt x="91" y="99"/>
                    <a:pt x="91" y="99"/>
                  </a:cubicBezTo>
                  <a:lnTo>
                    <a:pt x="91"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0" name="Freeform 31">
              <a:extLst>
                <a:ext uri="{FF2B5EF4-FFF2-40B4-BE49-F238E27FC236}">
                  <a16:creationId xmlns:a16="http://schemas.microsoft.com/office/drawing/2014/main" id="{E0DB8218-4817-47A1-9929-872F3437BB50}"/>
                </a:ext>
              </a:extLst>
            </p:cNvPr>
            <p:cNvSpPr>
              <a:spLocks/>
            </p:cNvSpPr>
            <p:nvPr/>
          </p:nvSpPr>
          <p:spPr bwMode="auto">
            <a:xfrm>
              <a:off x="4745038" y="1971675"/>
              <a:ext cx="11113" cy="11113"/>
            </a:xfrm>
            <a:custGeom>
              <a:avLst/>
              <a:gdLst>
                <a:gd name="T0" fmla="*/ 1 w 3"/>
                <a:gd name="T1" fmla="*/ 0 h 3"/>
                <a:gd name="T2" fmla="*/ 0 w 3"/>
                <a:gd name="T3" fmla="*/ 0 h 3"/>
                <a:gd name="T4" fmla="*/ 0 w 3"/>
                <a:gd name="T5" fmla="*/ 3 h 3"/>
                <a:gd name="T6" fmla="*/ 1 w 3"/>
                <a:gd name="T7" fmla="*/ 3 h 3"/>
                <a:gd name="T8" fmla="*/ 3 w 3"/>
                <a:gd name="T9" fmla="*/ 2 h 3"/>
                <a:gd name="T10" fmla="*/ 1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1" y="0"/>
                  </a:moveTo>
                  <a:cubicBezTo>
                    <a:pt x="0" y="0"/>
                    <a:pt x="0" y="0"/>
                    <a:pt x="0" y="0"/>
                  </a:cubicBezTo>
                  <a:cubicBezTo>
                    <a:pt x="0" y="3"/>
                    <a:pt x="0" y="3"/>
                    <a:pt x="0" y="3"/>
                  </a:cubicBezTo>
                  <a:cubicBezTo>
                    <a:pt x="1" y="3"/>
                    <a:pt x="1" y="3"/>
                    <a:pt x="1" y="3"/>
                  </a:cubicBezTo>
                  <a:cubicBezTo>
                    <a:pt x="2" y="3"/>
                    <a:pt x="3" y="3"/>
                    <a:pt x="3" y="2"/>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1" name="Oval 32">
              <a:extLst>
                <a:ext uri="{FF2B5EF4-FFF2-40B4-BE49-F238E27FC236}">
                  <a16:creationId xmlns:a16="http://schemas.microsoft.com/office/drawing/2014/main" id="{FDA79D29-29F2-485D-8707-F2B876A8E5D9}"/>
                </a:ext>
              </a:extLst>
            </p:cNvPr>
            <p:cNvSpPr>
              <a:spLocks noChangeArrowheads="1"/>
            </p:cNvSpPr>
            <p:nvPr/>
          </p:nvSpPr>
          <p:spPr bwMode="auto">
            <a:xfrm>
              <a:off x="4699001" y="1971675"/>
              <a:ext cx="19050"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2" name="Freeform 33">
              <a:extLst>
                <a:ext uri="{FF2B5EF4-FFF2-40B4-BE49-F238E27FC236}">
                  <a16:creationId xmlns:a16="http://schemas.microsoft.com/office/drawing/2014/main" id="{869AAF24-4EEB-450E-B4B7-A4CA54C6110B}"/>
                </a:ext>
              </a:extLst>
            </p:cNvPr>
            <p:cNvSpPr>
              <a:spLocks/>
            </p:cNvSpPr>
            <p:nvPr/>
          </p:nvSpPr>
          <p:spPr bwMode="auto">
            <a:xfrm>
              <a:off x="4699001" y="1844675"/>
              <a:ext cx="22225" cy="25400"/>
            </a:xfrm>
            <a:custGeom>
              <a:avLst/>
              <a:gdLst>
                <a:gd name="T0" fmla="*/ 0 w 6"/>
                <a:gd name="T1" fmla="*/ 7 h 7"/>
                <a:gd name="T2" fmla="*/ 6 w 6"/>
                <a:gd name="T3" fmla="*/ 2 h 7"/>
                <a:gd name="T4" fmla="*/ 3 w 6"/>
                <a:gd name="T5" fmla="*/ 0 h 7"/>
                <a:gd name="T6" fmla="*/ 0 w 6"/>
                <a:gd name="T7" fmla="*/ 7 h 7"/>
              </a:gdLst>
              <a:ahLst/>
              <a:cxnLst>
                <a:cxn ang="0">
                  <a:pos x="T0" y="T1"/>
                </a:cxn>
                <a:cxn ang="0">
                  <a:pos x="T2" y="T3"/>
                </a:cxn>
                <a:cxn ang="0">
                  <a:pos x="T4" y="T5"/>
                </a:cxn>
                <a:cxn ang="0">
                  <a:pos x="T6" y="T7"/>
                </a:cxn>
              </a:cxnLst>
              <a:rect l="0" t="0" r="r" b="b"/>
              <a:pathLst>
                <a:path w="6" h="7">
                  <a:moveTo>
                    <a:pt x="0" y="7"/>
                  </a:moveTo>
                  <a:cubicBezTo>
                    <a:pt x="2" y="5"/>
                    <a:pt x="4" y="4"/>
                    <a:pt x="6" y="2"/>
                  </a:cubicBezTo>
                  <a:cubicBezTo>
                    <a:pt x="5" y="1"/>
                    <a:pt x="4" y="1"/>
                    <a:pt x="3" y="0"/>
                  </a:cubicBezTo>
                  <a:cubicBezTo>
                    <a:pt x="2" y="2"/>
                    <a:pt x="1"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3" name="Freeform 34">
              <a:extLst>
                <a:ext uri="{FF2B5EF4-FFF2-40B4-BE49-F238E27FC236}">
                  <a16:creationId xmlns:a16="http://schemas.microsoft.com/office/drawing/2014/main" id="{0C6191D6-D122-4BAC-93ED-1FE6B8DA8E44}"/>
                </a:ext>
              </a:extLst>
            </p:cNvPr>
            <p:cNvSpPr>
              <a:spLocks/>
            </p:cNvSpPr>
            <p:nvPr/>
          </p:nvSpPr>
          <p:spPr bwMode="auto">
            <a:xfrm>
              <a:off x="4718051" y="1787525"/>
              <a:ext cx="38100" cy="49213"/>
            </a:xfrm>
            <a:custGeom>
              <a:avLst/>
              <a:gdLst>
                <a:gd name="T0" fmla="*/ 0 w 10"/>
                <a:gd name="T1" fmla="*/ 10 h 13"/>
                <a:gd name="T2" fmla="*/ 5 w 10"/>
                <a:gd name="T3" fmla="*/ 13 h 13"/>
                <a:gd name="T4" fmla="*/ 10 w 10"/>
                <a:gd name="T5" fmla="*/ 0 h 13"/>
                <a:gd name="T6" fmla="*/ 1 w 10"/>
                <a:gd name="T7" fmla="*/ 0 h 13"/>
                <a:gd name="T8" fmla="*/ 0 w 10"/>
                <a:gd name="T9" fmla="*/ 10 h 13"/>
              </a:gdLst>
              <a:ahLst/>
              <a:cxnLst>
                <a:cxn ang="0">
                  <a:pos x="T0" y="T1"/>
                </a:cxn>
                <a:cxn ang="0">
                  <a:pos x="T2" y="T3"/>
                </a:cxn>
                <a:cxn ang="0">
                  <a:pos x="T4" y="T5"/>
                </a:cxn>
                <a:cxn ang="0">
                  <a:pos x="T6" y="T7"/>
                </a:cxn>
                <a:cxn ang="0">
                  <a:pos x="T8" y="T9"/>
                </a:cxn>
              </a:cxnLst>
              <a:rect l="0" t="0" r="r" b="b"/>
              <a:pathLst>
                <a:path w="10" h="13">
                  <a:moveTo>
                    <a:pt x="0" y="10"/>
                  </a:moveTo>
                  <a:cubicBezTo>
                    <a:pt x="1" y="11"/>
                    <a:pt x="3" y="12"/>
                    <a:pt x="5" y="13"/>
                  </a:cubicBezTo>
                  <a:cubicBezTo>
                    <a:pt x="7" y="10"/>
                    <a:pt x="9" y="5"/>
                    <a:pt x="10" y="0"/>
                  </a:cubicBezTo>
                  <a:cubicBezTo>
                    <a:pt x="1" y="0"/>
                    <a:pt x="1" y="0"/>
                    <a:pt x="1" y="0"/>
                  </a:cubicBezTo>
                  <a:cubicBezTo>
                    <a:pt x="1" y="4"/>
                    <a:pt x="0" y="7"/>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4" name="Freeform 35">
              <a:extLst>
                <a:ext uri="{FF2B5EF4-FFF2-40B4-BE49-F238E27FC236}">
                  <a16:creationId xmlns:a16="http://schemas.microsoft.com/office/drawing/2014/main" id="{467F0238-8A8D-4F55-B476-CCF62BC8087C}"/>
                </a:ext>
              </a:extLst>
            </p:cNvPr>
            <p:cNvSpPr>
              <a:spLocks/>
            </p:cNvSpPr>
            <p:nvPr/>
          </p:nvSpPr>
          <p:spPr bwMode="auto">
            <a:xfrm>
              <a:off x="4556126" y="1971675"/>
              <a:ext cx="11113" cy="19050"/>
            </a:xfrm>
            <a:custGeom>
              <a:avLst/>
              <a:gdLst>
                <a:gd name="T0" fmla="*/ 2 w 3"/>
                <a:gd name="T1" fmla="*/ 0 h 5"/>
                <a:gd name="T2" fmla="*/ 1 w 3"/>
                <a:gd name="T3" fmla="*/ 0 h 5"/>
                <a:gd name="T4" fmla="*/ 1 w 3"/>
                <a:gd name="T5" fmla="*/ 2 h 5"/>
                <a:gd name="T6" fmla="*/ 0 w 3"/>
                <a:gd name="T7" fmla="*/ 5 h 5"/>
                <a:gd name="T8" fmla="*/ 3 w 3"/>
                <a:gd name="T9" fmla="*/ 5 h 5"/>
                <a:gd name="T10" fmla="*/ 2 w 3"/>
                <a:gd name="T11" fmla="*/ 2 h 5"/>
                <a:gd name="T12" fmla="*/ 2 w 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2" y="0"/>
                  </a:moveTo>
                  <a:cubicBezTo>
                    <a:pt x="1" y="0"/>
                    <a:pt x="1" y="0"/>
                    <a:pt x="1" y="0"/>
                  </a:cubicBezTo>
                  <a:cubicBezTo>
                    <a:pt x="1" y="1"/>
                    <a:pt x="1" y="2"/>
                    <a:pt x="1" y="2"/>
                  </a:cubicBezTo>
                  <a:cubicBezTo>
                    <a:pt x="0" y="5"/>
                    <a:pt x="0" y="5"/>
                    <a:pt x="0" y="5"/>
                  </a:cubicBezTo>
                  <a:cubicBezTo>
                    <a:pt x="3" y="5"/>
                    <a:pt x="3" y="5"/>
                    <a:pt x="3" y="5"/>
                  </a:cubicBezTo>
                  <a:cubicBezTo>
                    <a:pt x="2" y="2"/>
                    <a:pt x="2" y="2"/>
                    <a:pt x="2" y="2"/>
                  </a:cubicBezTo>
                  <a:cubicBezTo>
                    <a:pt x="2" y="2"/>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5" name="Freeform 36">
              <a:extLst>
                <a:ext uri="{FF2B5EF4-FFF2-40B4-BE49-F238E27FC236}">
                  <a16:creationId xmlns:a16="http://schemas.microsoft.com/office/drawing/2014/main" id="{9D0AC2EA-A1B3-4C7A-8586-2D4FA4419CA7}"/>
                </a:ext>
              </a:extLst>
            </p:cNvPr>
            <p:cNvSpPr>
              <a:spLocks/>
            </p:cNvSpPr>
            <p:nvPr/>
          </p:nvSpPr>
          <p:spPr bwMode="auto">
            <a:xfrm>
              <a:off x="4522788" y="1971675"/>
              <a:ext cx="11113" cy="15875"/>
            </a:xfrm>
            <a:custGeom>
              <a:avLst/>
              <a:gdLst>
                <a:gd name="T0" fmla="*/ 1 w 3"/>
                <a:gd name="T1" fmla="*/ 0 h 4"/>
                <a:gd name="T2" fmla="*/ 0 w 3"/>
                <a:gd name="T3" fmla="*/ 0 h 4"/>
                <a:gd name="T4" fmla="*/ 0 w 3"/>
                <a:gd name="T5" fmla="*/ 3 h 4"/>
                <a:gd name="T6" fmla="*/ 1 w 3"/>
                <a:gd name="T7" fmla="*/ 4 h 4"/>
                <a:gd name="T8" fmla="*/ 3 w 3"/>
                <a:gd name="T9" fmla="*/ 2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0"/>
                    <a:pt x="0" y="0"/>
                    <a:pt x="0" y="0"/>
                  </a:cubicBezTo>
                  <a:cubicBezTo>
                    <a:pt x="0" y="3"/>
                    <a:pt x="0" y="3"/>
                    <a:pt x="0" y="3"/>
                  </a:cubicBezTo>
                  <a:cubicBezTo>
                    <a:pt x="0" y="4"/>
                    <a:pt x="1" y="4"/>
                    <a:pt x="1" y="4"/>
                  </a:cubicBezTo>
                  <a:cubicBezTo>
                    <a:pt x="2" y="4"/>
                    <a:pt x="3" y="3"/>
                    <a:pt x="3" y="2"/>
                  </a:cubicBezTo>
                  <a:cubicBezTo>
                    <a:pt x="3" y="1"/>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grpSp>
      <p:grpSp>
        <p:nvGrpSpPr>
          <p:cNvPr id="10" name="组合 9">
            <a:extLst>
              <a:ext uri="{FF2B5EF4-FFF2-40B4-BE49-F238E27FC236}">
                <a16:creationId xmlns:a16="http://schemas.microsoft.com/office/drawing/2014/main" id="{70852CB2-5501-45B6-B761-59A47773DE49}"/>
              </a:ext>
            </a:extLst>
          </p:cNvPr>
          <p:cNvGrpSpPr/>
          <p:nvPr/>
        </p:nvGrpSpPr>
        <p:grpSpPr>
          <a:xfrm>
            <a:off x="5558969" y="2704528"/>
            <a:ext cx="6356365" cy="1169552"/>
            <a:chOff x="5393868" y="2739030"/>
            <a:chExt cx="6356365" cy="1169551"/>
          </a:xfrm>
        </p:grpSpPr>
        <p:sp>
          <p:nvSpPr>
            <p:cNvPr id="24" name="出自【趣你的PPT】(微信:qunideppt)：最优质的PPT资源库">
              <a:extLst>
                <a:ext uri="{FF2B5EF4-FFF2-40B4-BE49-F238E27FC236}">
                  <a16:creationId xmlns:a16="http://schemas.microsoft.com/office/drawing/2014/main" id="{74E4C262-4C36-4D95-9F5B-DB223CCD90E3}"/>
                </a:ext>
              </a:extLst>
            </p:cNvPr>
            <p:cNvSpPr txBox="1">
              <a:spLocks noChangeArrowheads="1"/>
            </p:cNvSpPr>
            <p:nvPr/>
          </p:nvSpPr>
          <p:spPr bwMode="auto">
            <a:xfrm>
              <a:off x="5393868" y="2739030"/>
              <a:ext cx="6356365" cy="830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algn="ctr" defTabSz="914377" fontAlgn="base">
                <a:lnSpc>
                  <a:spcPct val="100000"/>
                </a:lnSpc>
                <a:spcBef>
                  <a:spcPct val="0"/>
                </a:spcBef>
                <a:spcAft>
                  <a:spcPct val="0"/>
                </a:spcAft>
                <a:buNone/>
                <a:defRPr/>
              </a:pPr>
              <a:r>
                <a:rPr lang="zh-CN" altLang="en-US" sz="4800" b="1" dirty="0">
                  <a:solidFill>
                    <a:srgbClr val="284760"/>
                  </a:solidFill>
                  <a:latin typeface="微软雅黑" panose="020B0503020204020204" pitchFamily="34" charset="-122"/>
                  <a:ea typeface="微软雅黑" panose="020B0503020204020204" pitchFamily="34" charset="-122"/>
                </a:rPr>
                <a:t>成果，进展及难点</a:t>
              </a:r>
            </a:p>
          </p:txBody>
        </p:sp>
        <p:sp>
          <p:nvSpPr>
            <p:cNvPr id="5" name="文本框 4">
              <a:extLst>
                <a:ext uri="{FF2B5EF4-FFF2-40B4-BE49-F238E27FC236}">
                  <a16:creationId xmlns:a16="http://schemas.microsoft.com/office/drawing/2014/main" id="{2CD65A0D-36A8-4587-823E-8B815E5F12C9}"/>
                </a:ext>
              </a:extLst>
            </p:cNvPr>
            <p:cNvSpPr txBox="1"/>
            <p:nvPr/>
          </p:nvSpPr>
          <p:spPr>
            <a:xfrm>
              <a:off x="6248139" y="3570027"/>
              <a:ext cx="4578938" cy="338554"/>
            </a:xfrm>
            <a:prstGeom prst="rect">
              <a:avLst/>
            </a:prstGeom>
            <a:noFill/>
          </p:spPr>
          <p:txBody>
            <a:bodyPr wrap="square" rtlCol="0">
              <a:spAutoFit/>
            </a:bodyPr>
            <a:lstStyle/>
            <a:p>
              <a:pPr marL="0" marR="0" lvl="0" indent="0" algn="dist" defTabSz="9143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endParaRPr>
            </a:p>
          </p:txBody>
        </p:sp>
        <p:cxnSp>
          <p:nvCxnSpPr>
            <p:cNvPr id="8" name="直接连接符 7">
              <a:extLst>
                <a:ext uri="{FF2B5EF4-FFF2-40B4-BE49-F238E27FC236}">
                  <a16:creationId xmlns:a16="http://schemas.microsoft.com/office/drawing/2014/main" id="{E432F289-C0AE-4049-B7B4-819E6BDE6D6C}"/>
                </a:ext>
              </a:extLst>
            </p:cNvPr>
            <p:cNvCxnSpPr>
              <a:cxnSpLocks/>
            </p:cNvCxnSpPr>
            <p:nvPr/>
          </p:nvCxnSpPr>
          <p:spPr>
            <a:xfrm>
              <a:off x="6334303" y="3570027"/>
              <a:ext cx="4406610" cy="0"/>
            </a:xfrm>
            <a:prstGeom prst="line">
              <a:avLst/>
            </a:prstGeom>
            <a:ln>
              <a:solidFill>
                <a:srgbClr val="284760"/>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9A16B62B-A16E-4684-9336-27EFF991E920}"/>
              </a:ext>
            </a:extLst>
          </p:cNvPr>
          <p:cNvGrpSpPr/>
          <p:nvPr/>
        </p:nvGrpSpPr>
        <p:grpSpPr>
          <a:xfrm>
            <a:off x="8205822" y="4127501"/>
            <a:ext cx="993775" cy="139700"/>
            <a:chOff x="7696200" y="3987800"/>
            <a:chExt cx="993775" cy="139700"/>
          </a:xfrm>
        </p:grpSpPr>
        <p:sp>
          <p:nvSpPr>
            <p:cNvPr id="11" name="椭圆 10">
              <a:extLst>
                <a:ext uri="{FF2B5EF4-FFF2-40B4-BE49-F238E27FC236}">
                  <a16:creationId xmlns:a16="http://schemas.microsoft.com/office/drawing/2014/main" id="{76CA1DD1-6528-4A32-91FD-D4523DF114CC}"/>
                </a:ext>
              </a:extLst>
            </p:cNvPr>
            <p:cNvSpPr/>
            <p:nvPr/>
          </p:nvSpPr>
          <p:spPr>
            <a:xfrm>
              <a:off x="7696200" y="3987800"/>
              <a:ext cx="139700" cy="139700"/>
            </a:xfrm>
            <a:prstGeom prst="ellipse">
              <a:avLst/>
            </a:pr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6" name="椭圆 55">
              <a:extLst>
                <a:ext uri="{FF2B5EF4-FFF2-40B4-BE49-F238E27FC236}">
                  <a16:creationId xmlns:a16="http://schemas.microsoft.com/office/drawing/2014/main" id="{924C6069-D240-4145-8CD8-DFF39BBB1D6F}"/>
                </a:ext>
              </a:extLst>
            </p:cNvPr>
            <p:cNvSpPr/>
            <p:nvPr/>
          </p:nvSpPr>
          <p:spPr>
            <a:xfrm>
              <a:off x="8123238" y="3987800"/>
              <a:ext cx="139700" cy="139700"/>
            </a:xfrm>
            <a:prstGeom prst="ellipse">
              <a:avLst/>
            </a:pr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 name="椭圆 56">
              <a:extLst>
                <a:ext uri="{FF2B5EF4-FFF2-40B4-BE49-F238E27FC236}">
                  <a16:creationId xmlns:a16="http://schemas.microsoft.com/office/drawing/2014/main" id="{88294E21-7FFD-4660-977D-7F1C69A2F091}"/>
                </a:ext>
              </a:extLst>
            </p:cNvPr>
            <p:cNvSpPr/>
            <p:nvPr/>
          </p:nvSpPr>
          <p:spPr>
            <a:xfrm>
              <a:off x="8550275" y="3987800"/>
              <a:ext cx="139700" cy="139700"/>
            </a:xfrm>
            <a:prstGeom prst="ellipse">
              <a:avLst/>
            </a:pr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3850626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440726" y="433234"/>
            <a:ext cx="11310547" cy="5991532"/>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400" b="1" dirty="0">
              <a:solidFill>
                <a:srgbClr val="284760"/>
              </a:solidFill>
              <a:latin typeface="微软雅黑" panose="020B0503020204020204" pitchFamily="34" charset="-122"/>
              <a:ea typeface="微软雅黑" panose="020B0503020204020204" pitchFamily="34" charset="-122"/>
            </a:endParaRPr>
          </a:p>
          <a:p>
            <a:pPr lvl="0">
              <a:lnSpc>
                <a:spcPct val="150000"/>
              </a:lnSpc>
            </a:pPr>
            <a:r>
              <a:rPr lang="zh-CN" altLang="en-US" sz="2400" b="1" dirty="0">
                <a:solidFill>
                  <a:srgbClr val="284760"/>
                </a:solidFill>
                <a:latin typeface="微软雅黑" panose="020B0503020204020204" pitchFamily="34" charset="-122"/>
                <a:ea typeface="微软雅黑" panose="020B0503020204020204" pitchFamily="34" charset="-122"/>
              </a:rPr>
              <a:t>一、智能教学系统的关键问题</a:t>
            </a:r>
            <a:endParaRPr lang="zh-CN" altLang="zh-CN" sz="2400" b="1" dirty="0">
              <a:solidFill>
                <a:srgbClr val="284760"/>
              </a:solidFill>
              <a:latin typeface="微软雅黑" panose="020B0503020204020204" pitchFamily="34" charset="-122"/>
              <a:ea typeface="微软雅黑" panose="020B0503020204020204" pitchFamily="34" charset="-122"/>
            </a:endParaRPr>
          </a:p>
          <a:p>
            <a:pPr lvl="0"/>
            <a:endParaRPr lang="en-US" altLang="zh-CN" sz="2400" b="1" dirty="0">
              <a:solidFill>
                <a:srgbClr val="284760"/>
              </a:solidFill>
              <a:latin typeface="微软雅黑" panose="020B0503020204020204" pitchFamily="34" charset="-122"/>
              <a:ea typeface="微软雅黑" panose="020B0503020204020204" pitchFamily="34" charset="-122"/>
            </a:endParaRPr>
          </a:p>
          <a:p>
            <a:pPr lvl="0"/>
            <a:endParaRPr lang="en-US" altLang="zh-CN" sz="24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743123" y="568863"/>
            <a:ext cx="521243" cy="521243"/>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a:off x="590723" y="1225732"/>
            <a:ext cx="11010556" cy="0"/>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1307385" y="567874"/>
            <a:ext cx="25648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377"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b="1" dirty="0">
                <a:solidFill>
                  <a:srgbClr val="284760"/>
                </a:solidFill>
                <a:latin typeface="微软雅黑" panose="020B0503020204020204" pitchFamily="34" charset="-122"/>
                <a:ea typeface="微软雅黑" panose="020B0503020204020204" pitchFamily="34" charset="-122"/>
              </a:rPr>
              <a:t>研究成果</a:t>
            </a:r>
            <a:endPar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endParaRPr>
          </a:p>
        </p:txBody>
      </p:sp>
      <p:sp>
        <p:nvSpPr>
          <p:cNvPr id="6" name="文本框 5">
            <a:extLst>
              <a:ext uri="{FF2B5EF4-FFF2-40B4-BE49-F238E27FC236}">
                <a16:creationId xmlns:a16="http://schemas.microsoft.com/office/drawing/2014/main" id="{D8BAFEBE-0E89-4A42-917D-513258E66FB3}"/>
              </a:ext>
            </a:extLst>
          </p:cNvPr>
          <p:cNvSpPr txBox="1"/>
          <p:nvPr/>
        </p:nvSpPr>
        <p:spPr>
          <a:xfrm>
            <a:off x="6027301" y="1670690"/>
            <a:ext cx="5309858" cy="4111510"/>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智能教学系统主要包括领域模型、学生模型、教师模型、人机接口四部分。</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b="1" dirty="0">
                <a:latin typeface="微软雅黑" panose="020B0503020204020204" pitchFamily="34" charset="-122"/>
                <a:ea typeface="微软雅黑" panose="020B0503020204020204" pitchFamily="34" charset="-122"/>
              </a:rPr>
              <a:t>领域模型</a:t>
            </a:r>
            <a:r>
              <a:rPr lang="zh-CN" altLang="en-US" sz="1600" dirty="0">
                <a:latin typeface="微软雅黑" panose="020B0503020204020204" pitchFamily="34" charset="-122"/>
                <a:ea typeface="微软雅黑" panose="020B0503020204020204" pitchFamily="34" charset="-122"/>
              </a:rPr>
              <a:t>是教学系统中教学内容的集合，主要包括试题、知识点、课程字词、课程资料等内容。</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b="1" dirty="0">
                <a:latin typeface="微软雅黑" panose="020B0503020204020204" pitchFamily="34" charset="-122"/>
                <a:ea typeface="微软雅黑" panose="020B0503020204020204" pitchFamily="34" charset="-122"/>
              </a:rPr>
              <a:t>教师模型</a:t>
            </a:r>
            <a:r>
              <a:rPr lang="zh-CN" altLang="en-US" sz="1600" dirty="0">
                <a:latin typeface="微软雅黑" panose="020B0503020204020204" pitchFamily="34" charset="-122"/>
                <a:ea typeface="微软雅黑" panose="020B0503020204020204" pitchFamily="34" charset="-122"/>
              </a:rPr>
              <a:t>根据学生的特点在领域模型中提取与之相关的信息。在本系统中，学生获取推荐试题，智能组卷等都是教师模型的实际运用。</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b="1" dirty="0">
                <a:latin typeface="微软雅黑" panose="020B0503020204020204" pitchFamily="34" charset="-122"/>
                <a:ea typeface="微软雅黑" panose="020B0503020204020204" pitchFamily="34" charset="-122"/>
              </a:rPr>
              <a:t>学生模型</a:t>
            </a:r>
            <a:r>
              <a:rPr lang="zh-CN" altLang="en-US" sz="1600" dirty="0">
                <a:latin typeface="微软雅黑" panose="020B0503020204020204" pitchFamily="34" charset="-122"/>
                <a:ea typeface="微软雅黑" panose="020B0503020204020204" pitchFamily="34" charset="-122"/>
              </a:rPr>
              <a:t>建立对学生的认知，包括学生的知识状态、认知特点和个性特点等。</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b="1" dirty="0">
                <a:latin typeface="微软雅黑" panose="020B0503020204020204" pitchFamily="34" charset="-122"/>
                <a:ea typeface="微软雅黑" panose="020B0503020204020204" pitchFamily="34" charset="-122"/>
              </a:rPr>
              <a:t>人机接口</a:t>
            </a:r>
            <a:r>
              <a:rPr lang="zh-CN" altLang="en-US" sz="1600" dirty="0">
                <a:latin typeface="微软雅黑" panose="020B0503020204020204" pitchFamily="34" charset="-122"/>
                <a:ea typeface="微软雅黑" panose="020B0503020204020204" pitchFamily="34" charset="-122"/>
              </a:rPr>
              <a:t>是为其它各个模块提供信息输入、传递的途径。本系统中，人机接口包括</a:t>
            </a:r>
            <a:r>
              <a:rPr lang="en-US" altLang="zh-CN" sz="1600" dirty="0">
                <a:latin typeface="微软雅黑" panose="020B0503020204020204" pitchFamily="34" charset="-122"/>
                <a:ea typeface="微软雅黑" panose="020B0503020204020204" pitchFamily="34" charset="-122"/>
              </a:rPr>
              <a:t>APP</a:t>
            </a:r>
            <a:r>
              <a:rPr lang="zh-CN" altLang="en-US" sz="1600" dirty="0">
                <a:latin typeface="微软雅黑" panose="020B0503020204020204" pitchFamily="34" charset="-122"/>
                <a:ea typeface="微软雅黑" panose="020B0503020204020204" pitchFamily="34" charset="-122"/>
              </a:rPr>
              <a:t>和网站。</a:t>
            </a:r>
            <a:endParaRPr lang="en-US" altLang="zh-CN" sz="16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4120C69C-CD46-4DA9-BA2D-51D96B52FD2A}"/>
              </a:ext>
            </a:extLst>
          </p:cNvPr>
          <p:cNvPicPr>
            <a:picLocks noChangeAspect="1"/>
          </p:cNvPicPr>
          <p:nvPr/>
        </p:nvPicPr>
        <p:blipFill rotWithShape="1">
          <a:blip r:embed="rId4"/>
          <a:srcRect l="3851" r="5706"/>
          <a:stretch/>
        </p:blipFill>
        <p:spPr>
          <a:xfrm>
            <a:off x="743123" y="2053400"/>
            <a:ext cx="5284178" cy="2880878"/>
          </a:xfrm>
          <a:prstGeom prst="rect">
            <a:avLst/>
          </a:prstGeom>
        </p:spPr>
      </p:pic>
      <p:sp>
        <p:nvSpPr>
          <p:cNvPr id="2" name="文本框 1">
            <a:extLst>
              <a:ext uri="{FF2B5EF4-FFF2-40B4-BE49-F238E27FC236}">
                <a16:creationId xmlns:a16="http://schemas.microsoft.com/office/drawing/2014/main" id="{81B19FA1-B8FA-47AA-881D-98173547B692}"/>
              </a:ext>
            </a:extLst>
          </p:cNvPr>
          <p:cNvSpPr txBox="1"/>
          <p:nvPr/>
        </p:nvSpPr>
        <p:spPr>
          <a:xfrm>
            <a:off x="1771361" y="4964357"/>
            <a:ext cx="3227702" cy="307777"/>
          </a:xfrm>
          <a:prstGeom prst="rect">
            <a:avLst/>
          </a:prstGeom>
          <a:noFill/>
        </p:spPr>
        <p:txBody>
          <a:bodyPr wrap="square" rtlCol="0">
            <a:spAutoFit/>
          </a:bodyPr>
          <a:lstStyle/>
          <a:p>
            <a:r>
              <a:rPr lang="zh-CN" altLang="en-US" sz="1400" dirty="0"/>
              <a:t>各模型之间联系以及在系统中对应关系</a:t>
            </a:r>
          </a:p>
        </p:txBody>
      </p:sp>
    </p:spTree>
    <p:extLst>
      <p:ext uri="{BB962C8B-B14F-4D97-AF65-F5344CB8AC3E}">
        <p14:creationId xmlns:p14="http://schemas.microsoft.com/office/powerpoint/2010/main" val="35265750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264761"/>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3255</TotalTime>
  <Words>1193</Words>
  <Application>Microsoft Office PowerPoint</Application>
  <PresentationFormat>宽屏</PresentationFormat>
  <Paragraphs>302</Paragraphs>
  <Slides>22</Slides>
  <Notes>22</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等线</vt:lpstr>
      <vt:lpstr>等线 Light</vt:lpstr>
      <vt:lpstr>微软雅黑</vt:lpstr>
      <vt:lpstr>Arial</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FZL;向天歌演示</dc:creator>
  <cp:keywords>www.51pptmoban.com</cp:keywords>
  <cp:lastModifiedBy>吕 彤</cp:lastModifiedBy>
  <cp:revision>453</cp:revision>
  <dcterms:created xsi:type="dcterms:W3CDTF">2017-12-27T12:38:48Z</dcterms:created>
  <dcterms:modified xsi:type="dcterms:W3CDTF">2020-03-24T09:51:01Z</dcterms:modified>
</cp:coreProperties>
</file>